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9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9900"/>
    <a:srgbClr val="FF9999"/>
    <a:srgbClr val="FF66CC"/>
    <a:srgbClr val="00CC66"/>
    <a:srgbClr val="33CCCC"/>
    <a:srgbClr val="66FF99"/>
    <a:srgbClr val="FFFF99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6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310FD0-6FAD-459E-8EE8-A7D2984080E8}" type="datetimeFigureOut">
              <a:rPr lang="it-IT" smtClean="0"/>
              <a:t>01/04/2020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8BAB65-D03C-4E0F-A9CD-78D3E561E0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3135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01/04/2020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01/04/2020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01/04/2020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01/04/2020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01/04/2020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01/04/2020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01/04/2020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01/04/2020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01/04/2020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01/04/2020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01/04/2020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/>
              <a:t>01/04/2020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audio" Target="../media/media1.wav"/><Relationship Id="rId7" Type="http://schemas.openxmlformats.org/officeDocument/2006/relationships/image" Target="../media/image2.gif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7.wdp"/><Relationship Id="rId3" Type="http://schemas.openxmlformats.org/officeDocument/2006/relationships/audio" Target="../media/media10.wav"/><Relationship Id="rId7" Type="http://schemas.openxmlformats.org/officeDocument/2006/relationships/image" Target="../media/image15.png"/><Relationship Id="rId12" Type="http://schemas.openxmlformats.org/officeDocument/2006/relationships/image" Target="../media/image10.png"/><Relationship Id="rId2" Type="http://schemas.microsoft.com/office/2007/relationships/media" Target="../media/media10.wav"/><Relationship Id="rId16" Type="http://schemas.openxmlformats.org/officeDocument/2006/relationships/image" Target="../media/image4.png"/><Relationship Id="rId1" Type="http://schemas.openxmlformats.org/officeDocument/2006/relationships/tags" Target="../tags/tag10.xml"/><Relationship Id="rId6" Type="http://schemas.microsoft.com/office/2007/relationships/hdphoto" Target="../media/hdphoto15.wdp"/><Relationship Id="rId11" Type="http://schemas.microsoft.com/office/2007/relationships/hdphoto" Target="../media/hdphoto17.wdp"/><Relationship Id="rId5" Type="http://schemas.openxmlformats.org/officeDocument/2006/relationships/image" Target="../media/image27.png"/><Relationship Id="rId15" Type="http://schemas.microsoft.com/office/2007/relationships/hdphoto" Target="../media/hdphoto13.wdp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7.xml"/><Relationship Id="rId9" Type="http://schemas.microsoft.com/office/2007/relationships/hdphoto" Target="../media/hdphoto16.wdp"/><Relationship Id="rId1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31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audio" Target="../media/media13.wav"/><Relationship Id="rId7" Type="http://schemas.openxmlformats.org/officeDocument/2006/relationships/image" Target="../media/image35.jpeg"/><Relationship Id="rId2" Type="http://schemas.microsoft.com/office/2007/relationships/media" Target="../media/media13.wav"/><Relationship Id="rId1" Type="http://schemas.openxmlformats.org/officeDocument/2006/relationships/tags" Target="../tags/tag11.xml"/><Relationship Id="rId6" Type="http://schemas.microsoft.com/office/2007/relationships/hdphoto" Target="../media/hdphoto9.wdp"/><Relationship Id="rId5" Type="http://schemas.openxmlformats.org/officeDocument/2006/relationships/image" Target="../media/image13.pn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audio" Target="../media/media14.wav"/><Relationship Id="rId7" Type="http://schemas.openxmlformats.org/officeDocument/2006/relationships/image" Target="../media/image39.png"/><Relationship Id="rId2" Type="http://schemas.microsoft.com/office/2007/relationships/media" Target="../media/media14.wav"/><Relationship Id="rId1" Type="http://schemas.openxmlformats.org/officeDocument/2006/relationships/tags" Target="../tags/tag12.xml"/><Relationship Id="rId6" Type="http://schemas.microsoft.com/office/2007/relationships/hdphoto" Target="../media/hdphoto18.wdp"/><Relationship Id="rId5" Type="http://schemas.openxmlformats.org/officeDocument/2006/relationships/image" Target="../media/image3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media2.wav"/><Relationship Id="rId7" Type="http://schemas.openxmlformats.org/officeDocument/2006/relationships/image" Target="../media/image6.png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microsoft.com/office/2007/relationships/hdphoto" Target="../media/hdphoto2.wdp"/><Relationship Id="rId11" Type="http://schemas.openxmlformats.org/officeDocument/2006/relationships/image" Target="../media/image4.png"/><Relationship Id="rId5" Type="http://schemas.openxmlformats.org/officeDocument/2006/relationships/image" Target="../media/image5.jpeg"/><Relationship Id="rId10" Type="http://schemas.microsoft.com/office/2007/relationships/hdphoto" Target="../media/hdphoto4.wdp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.png"/><Relationship Id="rId3" Type="http://schemas.openxmlformats.org/officeDocument/2006/relationships/audio" Target="../media/media3.wav"/><Relationship Id="rId7" Type="http://schemas.openxmlformats.org/officeDocument/2006/relationships/image" Target="../media/image7.png"/><Relationship Id="rId12" Type="http://schemas.microsoft.com/office/2007/relationships/hdphoto" Target="../media/hdphoto5.wdp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5" Type="http://schemas.openxmlformats.org/officeDocument/2006/relationships/image" Target="../media/image5.jpeg"/><Relationship Id="rId10" Type="http://schemas.microsoft.com/office/2007/relationships/hdphoto" Target="../media/hdphoto3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media4.wav"/><Relationship Id="rId7" Type="http://schemas.openxmlformats.org/officeDocument/2006/relationships/image" Target="../media/image10.png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microsoft.com/office/2007/relationships/hdphoto" Target="../media/hdphoto6.wdp"/><Relationship Id="rId11" Type="http://schemas.openxmlformats.org/officeDocument/2006/relationships/image" Target="../media/image4.png"/><Relationship Id="rId5" Type="http://schemas.openxmlformats.org/officeDocument/2006/relationships/image" Target="../media/image9.png"/><Relationship Id="rId10" Type="http://schemas.microsoft.com/office/2007/relationships/hdphoto" Target="../media/hdphoto8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5.wav"/><Relationship Id="rId7" Type="http://schemas.microsoft.com/office/2007/relationships/hdphoto" Target="../media/hdphoto9.wdp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audio" Target="../media/media6.wav"/><Relationship Id="rId7" Type="http://schemas.openxmlformats.org/officeDocument/2006/relationships/image" Target="../media/image13.png"/><Relationship Id="rId2" Type="http://schemas.microsoft.com/office/2007/relationships/media" Target="../media/media6.wav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5" Type="http://schemas.openxmlformats.org/officeDocument/2006/relationships/image" Target="../media/image12.jpe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microsoft.com/office/2007/relationships/hdphoto" Target="../media/hdphoto13.wdp"/><Relationship Id="rId18" Type="http://schemas.openxmlformats.org/officeDocument/2006/relationships/image" Target="../media/image21.png"/><Relationship Id="rId3" Type="http://schemas.openxmlformats.org/officeDocument/2006/relationships/audio" Target="../media/media7.wav"/><Relationship Id="rId7" Type="http://schemas.openxmlformats.org/officeDocument/2006/relationships/image" Target="../media/image18.png"/><Relationship Id="rId12" Type="http://schemas.openxmlformats.org/officeDocument/2006/relationships/image" Target="../media/image20.png"/><Relationship Id="rId17" Type="http://schemas.microsoft.com/office/2007/relationships/hdphoto" Target="../media/hdphoto3.wdp"/><Relationship Id="rId2" Type="http://schemas.microsoft.com/office/2007/relationships/media" Target="../media/media7.wav"/><Relationship Id="rId16" Type="http://schemas.openxmlformats.org/officeDocument/2006/relationships/image" Target="../media/image6.png"/><Relationship Id="rId1" Type="http://schemas.openxmlformats.org/officeDocument/2006/relationships/tags" Target="../tags/tag7.xml"/><Relationship Id="rId6" Type="http://schemas.microsoft.com/office/2007/relationships/hdphoto" Target="../media/hdphoto10.wdp"/><Relationship Id="rId11" Type="http://schemas.microsoft.com/office/2007/relationships/hdphoto" Target="../media/hdphoto12.wdp"/><Relationship Id="rId5" Type="http://schemas.openxmlformats.org/officeDocument/2006/relationships/image" Target="../media/image17.jpeg"/><Relationship Id="rId15" Type="http://schemas.microsoft.com/office/2007/relationships/hdphoto" Target="../media/hdphoto4.wdp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5.png"/><Relationship Id="rId1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8.wav"/><Relationship Id="rId7" Type="http://schemas.microsoft.com/office/2007/relationships/hdphoto" Target="../media/hdphoto14.wdp"/><Relationship Id="rId2" Type="http://schemas.microsoft.com/office/2007/relationships/media" Target="../media/media8.wav"/><Relationship Id="rId1" Type="http://schemas.openxmlformats.org/officeDocument/2006/relationships/tags" Target="../tags/tag8.xml"/><Relationship Id="rId6" Type="http://schemas.openxmlformats.org/officeDocument/2006/relationships/image" Target="../media/image22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audio" Target="../media/media9.wav"/><Relationship Id="rId7" Type="http://schemas.openxmlformats.org/officeDocument/2006/relationships/image" Target="../media/image24.gif"/><Relationship Id="rId2" Type="http://schemas.microsoft.com/office/2007/relationships/media" Target="../media/media9.wav"/><Relationship Id="rId1" Type="http://schemas.openxmlformats.org/officeDocument/2006/relationships/tags" Target="../tags/tag9.xml"/><Relationship Id="rId6" Type="http://schemas.openxmlformats.org/officeDocument/2006/relationships/image" Target="../media/image23.gif"/><Relationship Id="rId5" Type="http://schemas.openxmlformats.org/officeDocument/2006/relationships/hyperlink" Target="https://youtu.be/k_9wXwi7Sms" TargetMode="Externa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267744" y="3048635"/>
            <a:ext cx="5040560" cy="7607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2051720" y="2636912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5238328" y="3048635"/>
            <a:ext cx="3707904" cy="59093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it-IT" sz="2800" dirty="0" smtClean="0">
              <a:latin typeface="Monotype Corsiva" pitchFamily="66" charset="0"/>
              <a:cs typeface="Mongolian Baiti" pitchFamily="66" charset="0"/>
            </a:endParaRPr>
          </a:p>
          <a:p>
            <a:pPr algn="ctr"/>
            <a:r>
              <a:rPr lang="it-IT" sz="2800" dirty="0" smtClean="0">
                <a:solidFill>
                  <a:srgbClr val="FF9900"/>
                </a:solidFill>
                <a:latin typeface="Monotype Corsiva" pitchFamily="66" charset="0"/>
                <a:cs typeface="Mongolian Baiti" pitchFamily="66" charset="0"/>
              </a:rPr>
              <a:t>LE UOVA DI PASQUA DEL CONIGLIETTO BENNY</a:t>
            </a:r>
            <a:endParaRPr lang="it-IT" sz="2800" dirty="0" smtClean="0">
              <a:latin typeface="Monotype Corsiva" pitchFamily="66" charset="0"/>
              <a:cs typeface="Mongolian Baiti" pitchFamily="66" charset="0"/>
            </a:endParaRPr>
          </a:p>
          <a:p>
            <a:pPr algn="ctr"/>
            <a:endParaRPr lang="it-IT" sz="2800" dirty="0">
              <a:latin typeface="Monotype Corsiva" pitchFamily="66" charset="0"/>
              <a:cs typeface="Mongolian Baiti" pitchFamily="66" charset="0"/>
            </a:endParaRPr>
          </a:p>
          <a:p>
            <a:pPr algn="ctr"/>
            <a:r>
              <a:rPr lang="it-IT" sz="2800" dirty="0" smtClean="0">
                <a:latin typeface="Monotype Corsiva" pitchFamily="66" charset="0"/>
                <a:cs typeface="Mongolian Baiti" pitchFamily="66" charset="0"/>
              </a:rPr>
              <a:t>SEZ I T.N.</a:t>
            </a:r>
          </a:p>
          <a:p>
            <a:pPr algn="ctr"/>
            <a:r>
              <a:rPr lang="it-IT" sz="2800" dirty="0" smtClean="0">
                <a:latin typeface="Monotype Corsiva" pitchFamily="66" charset="0"/>
                <a:cs typeface="Mongolian Baiti" pitchFamily="66" charset="0"/>
              </a:rPr>
              <a:t>Maestra Maria Grazia e </a:t>
            </a:r>
          </a:p>
          <a:p>
            <a:pPr algn="ctr"/>
            <a:r>
              <a:rPr lang="it-IT" sz="2800" dirty="0" smtClean="0">
                <a:latin typeface="Monotype Corsiva" pitchFamily="66" charset="0"/>
                <a:cs typeface="Mongolian Baiti" pitchFamily="66" charset="0"/>
              </a:rPr>
              <a:t>maestra Ina</a:t>
            </a:r>
          </a:p>
          <a:p>
            <a:pPr algn="ctr"/>
            <a:endParaRPr lang="it-IT" sz="2800" dirty="0" smtClean="0">
              <a:latin typeface="Monotype Corsiva" pitchFamily="66" charset="0"/>
              <a:cs typeface="Mongolian Baiti" pitchFamily="66" charset="0"/>
            </a:endParaRPr>
          </a:p>
          <a:p>
            <a:endParaRPr lang="it-IT" dirty="0">
              <a:latin typeface="Monotype Corsiva" pitchFamily="66" charset="0"/>
              <a:cs typeface="Mongolian Baiti" pitchFamily="66" charset="0"/>
            </a:endParaRPr>
          </a:p>
          <a:p>
            <a:endParaRPr lang="it-IT" dirty="0" smtClean="0">
              <a:latin typeface="Monotype Corsiva" pitchFamily="66" charset="0"/>
              <a:cs typeface="Mongolian Baiti" pitchFamily="66" charset="0"/>
            </a:endParaRPr>
          </a:p>
          <a:p>
            <a:endParaRPr lang="it-IT" dirty="0">
              <a:latin typeface="Monotype Corsiva" pitchFamily="66" charset="0"/>
              <a:cs typeface="Mongolian Baiti" pitchFamily="66" charset="0"/>
            </a:endParaRPr>
          </a:p>
          <a:p>
            <a:endParaRPr lang="it-IT" dirty="0" smtClean="0">
              <a:latin typeface="Monotype Corsiva" pitchFamily="66" charset="0"/>
              <a:cs typeface="Mongolian Baiti" pitchFamily="66" charset="0"/>
            </a:endParaRPr>
          </a:p>
          <a:p>
            <a:endParaRPr lang="it-IT" dirty="0">
              <a:latin typeface="Monotype Corsiva" pitchFamily="66" charset="0"/>
              <a:cs typeface="Mongolian Baiti" pitchFamily="66" charset="0"/>
            </a:endParaRPr>
          </a:p>
          <a:p>
            <a:endParaRPr lang="it-IT" dirty="0" smtClean="0">
              <a:latin typeface="Monotype Corsiva" pitchFamily="66" charset="0"/>
              <a:cs typeface="Mongolian Baiti" pitchFamily="66" charset="0"/>
            </a:endParaRPr>
          </a:p>
          <a:p>
            <a:r>
              <a:rPr lang="it-IT" dirty="0">
                <a:latin typeface="Monotype Corsiva" pitchFamily="66" charset="0"/>
                <a:cs typeface="Mongolian Baiti" pitchFamily="66" charset="0"/>
              </a:rPr>
              <a:t> </a:t>
            </a:r>
            <a:r>
              <a:rPr lang="it-IT" dirty="0" smtClean="0">
                <a:latin typeface="Monotype Corsiva" pitchFamily="66" charset="0"/>
                <a:cs typeface="Mongolian Baiti" pitchFamily="66" charset="0"/>
              </a:rPr>
              <a:t>                                                   </a:t>
            </a:r>
            <a:endParaRPr lang="it-IT" dirty="0">
              <a:latin typeface="Monotype Corsiva" pitchFamily="66" charset="0"/>
              <a:cs typeface="Mongolian Baiti" pitchFamily="66" charset="0"/>
            </a:endParaRPr>
          </a:p>
        </p:txBody>
      </p:sp>
      <p:pic>
        <p:nvPicPr>
          <p:cNvPr id="1028" name="Picture 4" descr="Gif Coccinelle - PicMix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370" y="4733535"/>
            <a:ext cx="987574" cy="108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6" descr="Coccinelle gif animate porta fortuna e altri insetti: le più bel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7" name="AutoShape 8" descr="Coccinelle gif animate porta fortuna e altri insetti: le più bell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AutoShape 10" descr="Coccinelle gif animate porta fortuna e altri insetti: le più bell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36" name="Picture 12" descr="Going RV Way: LoveBugs and Thunderstorm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892" y="5108206"/>
            <a:ext cx="1944216" cy="174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Going RV Way: LoveBugs and Thunderstorm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278530"/>
            <a:ext cx="1760196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5731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08"/>
    </mc:Choice>
    <mc:Fallback>
      <p:transition spd="slow" advTm="13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79512" y="134538"/>
            <a:ext cx="7488832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latin typeface="Monotype Corsiva" pitchFamily="66" charset="0"/>
              </a:rPr>
              <a:t>ATTIVITA’  PER I BIMBI DI 4/5 ANNI</a:t>
            </a:r>
          </a:p>
          <a:p>
            <a:pPr algn="ctr"/>
            <a:r>
              <a:rPr lang="it-IT" sz="2400" u="sng" dirty="0" smtClean="0">
                <a:latin typeface="Monotype Corsiva" pitchFamily="66" charset="0"/>
              </a:rPr>
              <a:t>SCRIVI E DISEGNA </a:t>
            </a:r>
          </a:p>
          <a:p>
            <a:endParaRPr lang="it-IT" sz="2400" dirty="0">
              <a:latin typeface="Monotype Corsiva" pitchFamily="66" charset="0"/>
            </a:endParaRPr>
          </a:p>
          <a:p>
            <a:r>
              <a:rPr lang="it-IT" sz="2400" dirty="0" smtClean="0">
                <a:latin typeface="Monotype Corsiva" pitchFamily="66" charset="0"/>
              </a:rPr>
              <a:t>IL CONIGLIO BENNY</a:t>
            </a:r>
          </a:p>
          <a:p>
            <a:endParaRPr lang="it-IT" sz="2400" dirty="0">
              <a:latin typeface="Monotype Corsiva" pitchFamily="66" charset="0"/>
            </a:endParaRPr>
          </a:p>
          <a:p>
            <a:endParaRPr lang="it-IT" sz="2400" dirty="0" smtClean="0">
              <a:latin typeface="Monotype Corsiva" pitchFamily="66" charset="0"/>
            </a:endParaRPr>
          </a:p>
          <a:p>
            <a:r>
              <a:rPr lang="it-IT" sz="2400" dirty="0" smtClean="0">
                <a:latin typeface="Monotype Corsiva" pitchFamily="66" charset="0"/>
              </a:rPr>
              <a:t>LA FATA LULU’ </a:t>
            </a:r>
          </a:p>
          <a:p>
            <a:endParaRPr lang="it-IT" sz="2400" dirty="0">
              <a:latin typeface="Monotype Corsiva" pitchFamily="66" charset="0"/>
            </a:endParaRPr>
          </a:p>
          <a:p>
            <a:endParaRPr lang="it-IT" sz="2400" dirty="0" smtClean="0">
              <a:latin typeface="Monotype Corsiva" pitchFamily="66" charset="0"/>
            </a:endParaRPr>
          </a:p>
          <a:p>
            <a:endParaRPr lang="it-IT" sz="2400" dirty="0" smtClean="0">
              <a:latin typeface="Monotype Corsiva" pitchFamily="66" charset="0"/>
            </a:endParaRPr>
          </a:p>
          <a:p>
            <a:endParaRPr lang="it-IT" sz="2400" dirty="0">
              <a:latin typeface="Monotype Corsiva" pitchFamily="66" charset="0"/>
            </a:endParaRPr>
          </a:p>
          <a:p>
            <a:r>
              <a:rPr lang="it-IT" sz="2400" dirty="0" smtClean="0">
                <a:latin typeface="Monotype Corsiva" pitchFamily="66" charset="0"/>
              </a:rPr>
              <a:t>MARCO E SERENA </a:t>
            </a:r>
          </a:p>
          <a:p>
            <a:endParaRPr lang="it-IT" sz="2400" dirty="0">
              <a:latin typeface="Monotype Corsiva" pitchFamily="66" charset="0"/>
            </a:endParaRPr>
          </a:p>
          <a:p>
            <a:endParaRPr lang="it-IT" sz="2400" dirty="0" smtClean="0">
              <a:latin typeface="Monotype Corsiva" pitchFamily="66" charset="0"/>
            </a:endParaRPr>
          </a:p>
          <a:p>
            <a:r>
              <a:rPr lang="it-IT" sz="2400" dirty="0" smtClean="0">
                <a:latin typeface="Monotype Corsiva" pitchFamily="66" charset="0"/>
              </a:rPr>
              <a:t>LA GALLINA </a:t>
            </a:r>
          </a:p>
          <a:p>
            <a:endParaRPr lang="it-IT" sz="2400" dirty="0" smtClean="0">
              <a:latin typeface="Monotype Corsiva" pitchFamily="66" charset="0"/>
            </a:endParaRPr>
          </a:p>
          <a:p>
            <a:r>
              <a:rPr lang="it-IT" sz="2400" dirty="0" smtClean="0">
                <a:latin typeface="Monotype Corsiva" pitchFamily="66" charset="0"/>
              </a:rPr>
              <a:t>LE UOVA DI PASQUA </a:t>
            </a:r>
            <a:endParaRPr lang="it-IT" sz="2400" dirty="0">
              <a:latin typeface="Monotype Corsiva" pitchFamily="66" charset="0"/>
            </a:endParaRPr>
          </a:p>
        </p:txBody>
      </p:sp>
      <p:pic>
        <p:nvPicPr>
          <p:cNvPr id="3" name="Picture 18" descr="Cartoon Character Light Gray Bunny White Background — Stock Vector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3" b="90000" l="381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163" y="764694"/>
            <a:ext cx="1872208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desivi Murali: Fata Rosa | LeoSticker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861" y="1639541"/>
            <a:ext cx="2232248" cy="168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00" b="90000" l="3460" r="934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939" y="3533958"/>
            <a:ext cx="1057786" cy="1447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750" b="90000" l="9689" r="899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353" y="3605221"/>
            <a:ext cx="1123476" cy="1375750"/>
          </a:xfrm>
          <a:prstGeom prst="rect">
            <a:avLst/>
          </a:prstGeom>
        </p:spPr>
      </p:pic>
      <p:pic>
        <p:nvPicPr>
          <p:cNvPr id="7" name="Picture 10" descr="Bird Cartoon 800*784 transprent Png Free Download - Poultry, Food ...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002" y="4750410"/>
            <a:ext cx="1081088" cy="139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Disegno Uovo di Pasqua colorato da Utente non registrato il 12 di ...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090" y="5447645"/>
            <a:ext cx="1701485" cy="143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61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293">
        <p14:ferris dir="l"/>
      </p:transition>
    </mc:Choice>
    <mc:Fallback>
      <p:transition spd="slow" advTm="222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37482" y="188640"/>
            <a:ext cx="858298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latin typeface="Monotype Corsiva" pitchFamily="66" charset="0"/>
              </a:rPr>
              <a:t>IL CONIGLIO BENNY</a:t>
            </a:r>
          </a:p>
          <a:p>
            <a:endParaRPr lang="it-IT" sz="2400" dirty="0">
              <a:latin typeface="Monotype Corsiva" pitchFamily="66" charset="0"/>
            </a:endParaRPr>
          </a:p>
          <a:p>
            <a:endParaRPr lang="it-IT" sz="2400" dirty="0" smtClean="0">
              <a:latin typeface="Monotype Corsiva" pitchFamily="66" charset="0"/>
            </a:endParaRPr>
          </a:p>
          <a:p>
            <a:endParaRPr lang="it-IT" sz="2400" dirty="0">
              <a:latin typeface="Monotype Corsiva" pitchFamily="66" charset="0"/>
            </a:endParaRPr>
          </a:p>
          <a:p>
            <a:endParaRPr lang="it-IT" sz="2400" dirty="0" smtClean="0">
              <a:latin typeface="Monotype Corsiva" pitchFamily="66" charset="0"/>
            </a:endParaRPr>
          </a:p>
          <a:p>
            <a:endParaRPr lang="it-IT" sz="2400" dirty="0">
              <a:latin typeface="Monotype Corsiva" pitchFamily="66" charset="0"/>
            </a:endParaRPr>
          </a:p>
          <a:p>
            <a:endParaRPr lang="it-IT" sz="2400" dirty="0" smtClean="0">
              <a:latin typeface="Monotype Corsiva" pitchFamily="66" charset="0"/>
            </a:endParaRPr>
          </a:p>
          <a:p>
            <a:endParaRPr lang="it-IT" sz="2400" dirty="0">
              <a:latin typeface="Monotype Corsiva" pitchFamily="66" charset="0"/>
            </a:endParaRPr>
          </a:p>
          <a:p>
            <a:endParaRPr lang="it-IT" sz="2400" dirty="0" smtClean="0">
              <a:latin typeface="Monotype Corsiva" pitchFamily="66" charset="0"/>
            </a:endParaRPr>
          </a:p>
          <a:p>
            <a:endParaRPr lang="it-IT" sz="2400" dirty="0">
              <a:latin typeface="Monotype Corsiva" pitchFamily="66" charset="0"/>
            </a:endParaRPr>
          </a:p>
          <a:p>
            <a:endParaRPr lang="it-IT" sz="2400" dirty="0" smtClean="0">
              <a:latin typeface="Monotype Corsiva" pitchFamily="66" charset="0"/>
            </a:endParaRPr>
          </a:p>
          <a:p>
            <a:r>
              <a:rPr lang="it-IT" sz="2400" dirty="0" smtClean="0">
                <a:latin typeface="Monotype Corsiva" pitchFamily="66" charset="0"/>
              </a:rPr>
              <a:t>Realizza il coniglio Benny seguendo le indicazioni</a:t>
            </a:r>
          </a:p>
          <a:p>
            <a:endParaRPr lang="it-IT" sz="2400" dirty="0" smtClean="0">
              <a:latin typeface="Monotype Corsiva" pitchFamily="66" charset="0"/>
            </a:endParaRPr>
          </a:p>
          <a:p>
            <a:pPr marL="457200" indent="-457200">
              <a:buAutoNum type="arabicPeriod"/>
            </a:pPr>
            <a:r>
              <a:rPr lang="it-IT" sz="2400" dirty="0" smtClean="0">
                <a:latin typeface="Monotype Corsiva" pitchFamily="66" charset="0"/>
              </a:rPr>
              <a:t>Per la faccia del coniglio, piega a metà il cartoncino</a:t>
            </a:r>
          </a:p>
          <a:p>
            <a:r>
              <a:rPr lang="it-IT" sz="2400" dirty="0" smtClean="0">
                <a:latin typeface="Monotype Corsiva" pitchFamily="66" charset="0"/>
              </a:rPr>
              <a:t>bianco e poi traccia la parte frontale del modello in modo </a:t>
            </a:r>
          </a:p>
          <a:p>
            <a:r>
              <a:rPr lang="it-IT" sz="2400" dirty="0" smtClean="0">
                <a:latin typeface="Monotype Corsiva" pitchFamily="66" charset="0"/>
              </a:rPr>
              <a:t>che la carta si apra</a:t>
            </a:r>
            <a:endParaRPr lang="it-IT" sz="2400" dirty="0">
              <a:latin typeface="Monotype Corsiva" pitchFamily="66" charset="0"/>
            </a:endParaRPr>
          </a:p>
        </p:txBody>
      </p:sp>
      <p:pic>
        <p:nvPicPr>
          <p:cNvPr id="1026" name="Picture 2" descr="C:\Users\User\Desktop\coniglio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4797152"/>
            <a:ext cx="2088232" cy="1686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coniglio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48639"/>
            <a:ext cx="3744416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coniglio 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48638"/>
            <a:ext cx="3600400" cy="315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78381"/>
      </p:ext>
    </p:extLst>
  </p:cSld>
  <p:clrMapOvr>
    <a:masterClrMapping/>
  </p:clrMapOvr>
  <p:transition spd="slow" advTm="911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7504" y="188640"/>
            <a:ext cx="7151317" cy="710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latin typeface="Monotype Corsiva" pitchFamily="66" charset="0"/>
              </a:rPr>
              <a:t>2. Disegna su cartoncino colorato l’orecchio interno e </a:t>
            </a:r>
          </a:p>
          <a:p>
            <a:r>
              <a:rPr lang="it-IT" sz="2400" dirty="0">
                <a:latin typeface="Monotype Corsiva" pitchFamily="66" charset="0"/>
              </a:rPr>
              <a:t>i</a:t>
            </a:r>
            <a:r>
              <a:rPr lang="it-IT" sz="2400" dirty="0" smtClean="0">
                <a:latin typeface="Monotype Corsiva" pitchFamily="66" charset="0"/>
              </a:rPr>
              <a:t>ncollalo  sul modello dell’orecchio esterno</a:t>
            </a:r>
          </a:p>
          <a:p>
            <a:endParaRPr lang="it-IT" sz="2400" dirty="0">
              <a:latin typeface="Monotype Corsiva" pitchFamily="66" charset="0"/>
            </a:endParaRPr>
          </a:p>
          <a:p>
            <a:endParaRPr lang="it-IT" sz="2400" dirty="0">
              <a:latin typeface="Monotype Corsiva" pitchFamily="66" charset="0"/>
            </a:endParaRPr>
          </a:p>
          <a:p>
            <a:r>
              <a:rPr lang="it-IT" sz="2400" dirty="0" smtClean="0">
                <a:latin typeface="Monotype Corsiva" pitchFamily="66" charset="0"/>
              </a:rPr>
              <a:t>3. Aggiungi un po’ di colla attorno all’orecchio esterno e </a:t>
            </a:r>
          </a:p>
          <a:p>
            <a:r>
              <a:rPr lang="it-IT" sz="2400" dirty="0" smtClean="0">
                <a:latin typeface="Monotype Corsiva" pitchFamily="66" charset="0"/>
              </a:rPr>
              <a:t>al viso, quindi inizia ad aggiungere i batuffoli di cotone</a:t>
            </a:r>
          </a:p>
          <a:p>
            <a:endParaRPr lang="it-IT" sz="2400" dirty="0">
              <a:latin typeface="Monotype Corsiva" pitchFamily="66" charset="0"/>
            </a:endParaRPr>
          </a:p>
          <a:p>
            <a:endParaRPr lang="it-IT" sz="2400" dirty="0" smtClean="0">
              <a:latin typeface="Monotype Corsiva" pitchFamily="66" charset="0"/>
            </a:endParaRPr>
          </a:p>
          <a:p>
            <a:r>
              <a:rPr lang="it-IT" sz="2400" dirty="0" smtClean="0">
                <a:latin typeface="Monotype Corsiva" pitchFamily="66" charset="0"/>
              </a:rPr>
              <a:t>4. Disegna e incolla gli occhi  e i baffi usando i materiali che</a:t>
            </a:r>
          </a:p>
          <a:p>
            <a:r>
              <a:rPr lang="it-IT" sz="2400" dirty="0">
                <a:latin typeface="Monotype Corsiva" pitchFamily="66" charset="0"/>
              </a:rPr>
              <a:t>h</a:t>
            </a:r>
            <a:r>
              <a:rPr lang="it-IT" sz="2400" dirty="0" smtClean="0">
                <a:latin typeface="Monotype Corsiva" pitchFamily="66" charset="0"/>
              </a:rPr>
              <a:t>ai a disposizione (ad esempio cartoncino per gli occhi e </a:t>
            </a:r>
          </a:p>
          <a:p>
            <a:r>
              <a:rPr lang="it-IT" sz="2400" dirty="0" smtClean="0">
                <a:latin typeface="Monotype Corsiva" pitchFamily="66" charset="0"/>
              </a:rPr>
              <a:t>bastoncini di cotone per i baffi)</a:t>
            </a:r>
          </a:p>
          <a:p>
            <a:endParaRPr lang="it-IT" sz="2400" dirty="0">
              <a:latin typeface="Monotype Corsiva" pitchFamily="66" charset="0"/>
            </a:endParaRPr>
          </a:p>
          <a:p>
            <a:endParaRPr lang="it-IT" sz="2400" dirty="0" smtClean="0">
              <a:latin typeface="Monotype Corsiva" pitchFamily="66" charset="0"/>
            </a:endParaRPr>
          </a:p>
          <a:p>
            <a:r>
              <a:rPr lang="it-IT" sz="2400" dirty="0" smtClean="0">
                <a:latin typeface="Monotype Corsiva" pitchFamily="66" charset="0"/>
              </a:rPr>
              <a:t>5. Finalmente puoi scrivere il tuo messaggio pasquale all’interno:</a:t>
            </a:r>
          </a:p>
          <a:p>
            <a:pPr algn="ctr"/>
            <a:r>
              <a:rPr lang="it-IT" sz="2400" dirty="0">
                <a:latin typeface="Monotype Corsiva" pitchFamily="66" charset="0"/>
              </a:rPr>
              <a:t> </a:t>
            </a:r>
            <a:r>
              <a:rPr lang="it-IT" sz="2400" dirty="0" smtClean="0">
                <a:latin typeface="Monotype Corsiva" pitchFamily="66" charset="0"/>
              </a:rPr>
              <a:t>                 BUONA PASQUA </a:t>
            </a:r>
          </a:p>
          <a:p>
            <a:endParaRPr lang="it-IT" sz="2400" dirty="0">
              <a:latin typeface="Monotype Corsiva" pitchFamily="66" charset="0"/>
            </a:endParaRPr>
          </a:p>
          <a:p>
            <a:endParaRPr lang="it-IT" sz="2400" dirty="0" smtClean="0">
              <a:latin typeface="Monotype Corsiva" pitchFamily="66" charset="0"/>
            </a:endParaRPr>
          </a:p>
          <a:p>
            <a:endParaRPr lang="it-IT" sz="2400" dirty="0">
              <a:latin typeface="Monotype Corsiva" pitchFamily="66" charset="0"/>
            </a:endParaRPr>
          </a:p>
          <a:p>
            <a:endParaRPr lang="it-IT" sz="2400" dirty="0" smtClean="0">
              <a:latin typeface="Monotype Corsiva" pitchFamily="66" charset="0"/>
            </a:endParaRPr>
          </a:p>
        </p:txBody>
      </p:sp>
      <p:pic>
        <p:nvPicPr>
          <p:cNvPr id="2050" name="Picture 2" descr="C:\Users\User\Desktop\coniglio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09086"/>
            <a:ext cx="2160240" cy="122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coniglio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420" y="1628800"/>
            <a:ext cx="2103059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coniglio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421" y="3078737"/>
            <a:ext cx="2103060" cy="186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895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58"/>
    </mc:Choice>
    <mc:Fallback>
      <p:transition spd="slow" advTm="11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79512" y="188640"/>
            <a:ext cx="81369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latin typeface="Monotype Corsiva" pitchFamily="66" charset="0"/>
              </a:rPr>
              <a:t>PROVA A DECORARE DELLE UOVA</a:t>
            </a:r>
          </a:p>
          <a:p>
            <a:r>
              <a:rPr lang="it-IT" sz="3200" dirty="0" smtClean="0">
                <a:latin typeface="Monotype Corsiva" pitchFamily="66" charset="0"/>
              </a:rPr>
              <a:t>ECCO DEGLI ESEMPI</a:t>
            </a:r>
            <a:endParaRPr lang="it-IT" sz="3200" dirty="0">
              <a:latin typeface="Monotype Corsiva" pitchFamily="66" charset="0"/>
            </a:endParaRPr>
          </a:p>
        </p:txBody>
      </p:sp>
      <p:pic>
        <p:nvPicPr>
          <p:cNvPr id="3" name="Picture 18" descr="Cartoon Character Light Gray Bunny White Background — Stock Vector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3" b="90000" l="381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843" y="2924944"/>
            <a:ext cx="2676174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metto 3 3"/>
          <p:cNvSpPr/>
          <p:nvPr/>
        </p:nvSpPr>
        <p:spPr>
          <a:xfrm>
            <a:off x="1099244" y="1745554"/>
            <a:ext cx="2464644" cy="1661988"/>
          </a:xfrm>
          <a:prstGeom prst="wedgeEllipseCallout">
            <a:avLst/>
          </a:prstGeom>
          <a:noFill/>
          <a:ln w="38100">
            <a:solidFill>
              <a:srgbClr val="FF66C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819398" y="2067978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002060"/>
                </a:solidFill>
                <a:latin typeface="Monotype Corsiva" pitchFamily="66" charset="0"/>
              </a:rPr>
              <a:t>USA LA </a:t>
            </a:r>
          </a:p>
          <a:p>
            <a:pPr algn="ctr"/>
            <a:r>
              <a:rPr lang="it-IT" sz="2400" dirty="0" smtClean="0">
                <a:solidFill>
                  <a:srgbClr val="002060"/>
                </a:solidFill>
                <a:latin typeface="Monotype Corsiva" pitchFamily="66" charset="0"/>
              </a:rPr>
              <a:t>FANTASIA!!!</a:t>
            </a:r>
            <a:endParaRPr lang="it-IT" sz="2400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3074" name="Picture 2" descr="C:\Users\User\Desktop\uova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717032"/>
            <a:ext cx="2987824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uova 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583" y="3717032"/>
            <a:ext cx="3775815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uova3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538" y="903565"/>
            <a:ext cx="3853878" cy="253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8759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7123">
        <p14:flip dir="r"/>
      </p:transition>
    </mc:Choice>
    <mc:Fallback>
      <p:transition spd="slow" advTm="171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aestra Archives - Pagina 4 di 14 - Tutto Disegni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72" b="97070" l="9549" r="89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08801"/>
            <a:ext cx="3590925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07504" y="331747"/>
            <a:ext cx="372826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4000" smtClean="0">
                <a:solidFill>
                  <a:srgbClr val="C00000"/>
                </a:solidFill>
                <a:latin typeface="Monotype Corsiva" pitchFamily="66" charset="0"/>
              </a:rPr>
              <a:t>CIAO BIMBI!</a:t>
            </a:r>
            <a:endParaRPr lang="it-IT" sz="4000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it-IT" sz="4000" dirty="0" smtClean="0">
                <a:solidFill>
                  <a:srgbClr val="C00000"/>
                </a:solidFill>
                <a:latin typeface="Monotype Corsiva" pitchFamily="66" charset="0"/>
              </a:rPr>
              <a:t>BUON LAVORO!</a:t>
            </a:r>
          </a:p>
          <a:p>
            <a:pPr algn="ctr">
              <a:lnSpc>
                <a:spcPct val="150000"/>
              </a:lnSpc>
            </a:pPr>
            <a:r>
              <a:rPr lang="it-IT" sz="3600" dirty="0" smtClean="0">
                <a:solidFill>
                  <a:srgbClr val="C00000"/>
                </a:solidFill>
                <a:latin typeface="Monotype Corsiva" pitchFamily="66" charset="0"/>
              </a:rPr>
              <a:t>ALLA PROSSIMA!</a:t>
            </a:r>
            <a:endParaRPr lang="it-IT" sz="36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4100" name="Picture 4" descr="Disegno di Cuore Gigante a colori per bambini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539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95665">
            <a:off x="5292080" y="1530445"/>
            <a:ext cx="729432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segno di Cuore Gigante a colori per bambini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539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95665">
            <a:off x="3983182" y="956125"/>
            <a:ext cx="729432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isegno di Cuore Gigante a colori per bambini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539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95665">
            <a:off x="4572612" y="1387649"/>
            <a:ext cx="729432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500197" y="6021288"/>
            <a:ext cx="5652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FF0066"/>
                </a:solidFill>
                <a:latin typeface="Monotype Corsiva" pitchFamily="66" charset="0"/>
              </a:rPr>
              <a:t>REALIZZAZIONE GRAFICA E AUDIO A CURA DELLA</a:t>
            </a:r>
          </a:p>
          <a:p>
            <a:pPr algn="ctr"/>
            <a:r>
              <a:rPr lang="it-IT" dirty="0" smtClean="0">
                <a:solidFill>
                  <a:srgbClr val="FF0066"/>
                </a:solidFill>
                <a:latin typeface="Monotype Corsiva" pitchFamily="66" charset="0"/>
              </a:rPr>
              <a:t>MAESTRA MARIA GRAZIA</a:t>
            </a:r>
            <a:endParaRPr lang="it-IT" dirty="0">
              <a:solidFill>
                <a:srgbClr val="FF0066"/>
              </a:solidFill>
              <a:latin typeface="Monotype Corsiva" pitchFamily="66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1475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38"/>
    </mc:Choice>
    <mc:Fallback>
      <p:transition spd="slow" advTm="17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4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433048" cy="695739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00" b="90000" l="3460" r="934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582" y="3343875"/>
            <a:ext cx="2387148" cy="3304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50" b="90000" l="9689" r="899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3090881"/>
            <a:ext cx="2237785" cy="3810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23528" y="260648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2" name="Fumetto 4 1"/>
          <p:cNvSpPr/>
          <p:nvPr/>
        </p:nvSpPr>
        <p:spPr>
          <a:xfrm>
            <a:off x="2667435" y="1306981"/>
            <a:ext cx="3918606" cy="1705880"/>
          </a:xfrm>
          <a:prstGeom prst="cloudCallou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843808" y="1555808"/>
            <a:ext cx="374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latin typeface="Monotype Corsiva" pitchFamily="66" charset="0"/>
              </a:rPr>
              <a:t>In un piccolo paesino vivevano due bambini , Marco e Serena, che si volevano tanto bene</a:t>
            </a:r>
            <a:endParaRPr lang="it-IT" sz="2400" dirty="0">
              <a:latin typeface="Monotype Corsiva" pitchFamily="66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9155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13986">
        <p:cut/>
      </p:transition>
    </mc:Choice>
    <mc:Fallback>
      <p:transition advTm="13986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433048" cy="695739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50" b="90000" l="9689" r="899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921009"/>
            <a:ext cx="2237785" cy="3810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00" b="90000" l="3460" r="934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478696"/>
            <a:ext cx="2387148" cy="3304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2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860" y="4557003"/>
            <a:ext cx="1296144" cy="2031991"/>
          </a:xfrm>
          <a:prstGeom prst="rect">
            <a:avLst/>
          </a:prstGeom>
        </p:spPr>
      </p:pic>
      <p:sp>
        <p:nvSpPr>
          <p:cNvPr id="6" name="Fumetto 4 5"/>
          <p:cNvSpPr/>
          <p:nvPr/>
        </p:nvSpPr>
        <p:spPr>
          <a:xfrm rot="154409">
            <a:off x="2515385" y="1282617"/>
            <a:ext cx="4153502" cy="1910082"/>
          </a:xfrm>
          <a:prstGeom prst="cloudCallou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648891" y="1483605"/>
            <a:ext cx="372858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300" dirty="0" smtClean="0">
                <a:latin typeface="Monotype Corsiva" pitchFamily="66" charset="0"/>
              </a:rPr>
              <a:t>Marco e Serena si prendevano cura del piccolo coniglio Benny dal pelo grigio e rosa. Gli davano acqua e carote a volontà.</a:t>
            </a:r>
            <a:endParaRPr lang="it-IT" sz="2300" dirty="0">
              <a:latin typeface="Monotype Corsiva" pitchFamily="66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1716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21161">
        <p:cut/>
      </p:transition>
    </mc:Choice>
    <mc:Fallback>
      <p:transition advTm="21161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17 0 C 0.025 0 0.034 -0.014 0.042 -0.016 C 0.048 -0.016 0.059 -0.003 0.064 -0.003 C 0.071 -0.003 0.078 -0.007 0.091 -0.007 L 0.1 -0.162 L 0.11 0.025 L 0.122 0 L 0.132 -0.007 L 0.156 -0.001 C 0.167 -0.004 0.176 -0.017 0.187 -0.022 C 0.191 -0.023 0.2 -0.024 0.206 -0.022 C 0.212 -0.02 0.217 -0.006 0.219 -0.005 C 0.222 -0.001 0.229 -0.005 0.233 -0.003 L 0.239 0 L 0.25 0 E" pathEditMode="relative" ptsTypes="">
                                      <p:cBhvr>
                                        <p:cTn id="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ollo nel pollaio - Scarica Immagini Vettoriali Gratis, Grafica ...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-73718"/>
            <a:ext cx="5508104" cy="692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ird Cartoon 800*784 transprent Png Free Download - Poultry, Food ...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090" y="4507059"/>
            <a:ext cx="2162175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artoon Character Light Gray Bunny White Background — Stock Vector ..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3" b="90000" l="381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4941168"/>
            <a:ext cx="2460150" cy="219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umetto 4 4"/>
          <p:cNvSpPr/>
          <p:nvPr/>
        </p:nvSpPr>
        <p:spPr>
          <a:xfrm>
            <a:off x="-252536" y="0"/>
            <a:ext cx="5904656" cy="2564904"/>
          </a:xfrm>
          <a:prstGeom prst="cloudCallou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344988" y="352164"/>
            <a:ext cx="50405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latin typeface="Monotype Corsiva" pitchFamily="66" charset="0"/>
              </a:rPr>
              <a:t>Benny, sapendo che tra poco sarebbe arrivata la Pasqua, voleva regalare ai due bambini qualcosa di speciale. Così andò dalla sua amica gallina, prese un paio di uova e le decorò.</a:t>
            </a:r>
            <a:endParaRPr lang="it-IT" sz="2400" dirty="0">
              <a:latin typeface="Monotype Corsiva" pitchFamily="66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7031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11"/>
    </mc:Choice>
    <mc:Fallback>
      <p:transition spd="slow" advTm="22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3 -0.019 0.007 -0.037 0.015 -0.037 C 0.024 -0.037 0.027 -0.019 0.03 0 C 0.034 0.021 0.037 0.042 0.047 0.042 C 0.056 0.042 0.059 0.021 0.063 0 C 0.065 -0.019 0.069 -0.037 0.078 -0.037 C 0.086 -0.037 0.09 -0.019 0.093 0 C 0.096 0.021 0.1 0.042 0.109 0.042 C 0.118 0.042 0.125 0 0.125 0 C 0.128 -0.019 0.131 -0.037 0.14 -0.037 C 0.149 -0.037 0.152 -0.019 0.155 0 C 0.159 0.021 0.162 0.042 0.172 0.042 C 0.181 0.042 0.184 0.021 0.187 0 C 0.191 -0.019 0.194 -0.037 0.203 -0.037 C 0.211 -0.037 0.215 -0.019 0.218 0 C 0.221 0.021 0.225 0.042 0.234 0.042 C 0.243 0.042 0.246 0.021 0.25 0 E" pathEditMode="relative" ptsTypes="">
                                      <p:cBhvr>
                                        <p:cTn id="40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ᐈ Campo fiorito disegno immagini di stock, disegni prato fiorito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" name="AutoShape 4" descr="ᐈ Campo fiorito disegno immagini di stock, disegni prato fiorito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4104" name="Picture 8" descr="Cancelleria Pasqua – Uova di Pasqua in prato di fiori colorato DIN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1" y="-2911748"/>
            <a:ext cx="9212239" cy="976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8" descr="Cartoon Character Light Gray Bunny White Background — Stock Vector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3" b="90000" l="381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212976"/>
            <a:ext cx="2676174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Stickers Murali | Adesivi da Muro | farfalline innamorate ..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-891480"/>
            <a:ext cx="5040560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umetto 4 6"/>
          <p:cNvSpPr/>
          <p:nvPr/>
        </p:nvSpPr>
        <p:spPr>
          <a:xfrm>
            <a:off x="0" y="-107122"/>
            <a:ext cx="3779912" cy="1951945"/>
          </a:xfrm>
          <a:prstGeom prst="cloudCallou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384175" y="160338"/>
            <a:ext cx="27466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latin typeface="Monotype Corsiva" pitchFamily="66" charset="0"/>
              </a:rPr>
              <a:t>Per fare una sorpresa, il coniglio Benny, nascose le uova in un prato fiorito</a:t>
            </a:r>
            <a:endParaRPr lang="it-IT" sz="2400" dirty="0">
              <a:latin typeface="Monotype Corsiva" pitchFamily="66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4214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4554">
        <p:blinds dir="vert"/>
      </p:transition>
    </mc:Choice>
    <mc:Fallback>
      <p:transition spd="slow" advTm="14554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4 -0.008 0.018 -0.016 0.023 -0.016 c 0.031 0 0.063 0.125 0.063 0.25 c 0 -0.063 0.016 -0.125 0.031 -0.125 c 0.016 0 0.031 0.063 0.031 0.125 c 0 -0.031 0.008 -0.063 0.016 -0.063 c 0.008 0 0.016 0.031 0.016 0.063 c 0 -0.016 0.004 -0.031 0.008 -0.031 c 0.004 0 0.008 0.016 0.008 0.031 c 0 -0.008 0.002 -0.016 0.004 -0.016 c 0.001 0 0.004 0.008 0.004 0.016 c 0 -0.004 0.001 -0.008 0.002 -0.008 c 0 0.001 0.002 0.004 0.002 0.008 c 0 -0.002 0 -0.004 0.001 -0.004 c 0 0.001 0.001 0.002 0.001 0.004 c 0 -0.001 0 -0.002 0 -0.003 c 0.001 0 0.001 0.001 0.001 0.002 c 0.001 0 0.001 -0.001 0.001 -0.002 c 0.001 0 0.001 0.001 0.001 0.002 E" pathEditMode="relative" ptsTypes="">
                                      <p:cBhvr>
                                        <p:cTn id="48" dur="2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-0.04 C 0.081 -0.049 0.102 -0.054 0.124 -0.054 C 0.149 -0.054 0.169 -0.049 0.183 -0.04 L 0.25 0 E" pathEditMode="relative" ptsTypes="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1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Cancelleria Pasqua – Uova di Pasqua in prato di fiori colorato DIN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367"/>
            <a:ext cx="9396536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Adesivi Murali: Fata Rosa | LeoSticker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7708"/>
            <a:ext cx="3837681" cy="532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8" descr="Cartoon Character Light Gray Bunny White Background — Stock Vector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3" b="90000" l="381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212976"/>
            <a:ext cx="2676174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umetto 4 5"/>
          <p:cNvSpPr/>
          <p:nvPr/>
        </p:nvSpPr>
        <p:spPr>
          <a:xfrm>
            <a:off x="5292080" y="2276872"/>
            <a:ext cx="2039540" cy="1705880"/>
          </a:xfrm>
          <a:prstGeom prst="cloudCallou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460442" y="2569160"/>
            <a:ext cx="1918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latin typeface="Monotype Corsiva" pitchFamily="66" charset="0"/>
              </a:rPr>
              <a:t>Nascondo queste uova per fare una sorpresa ai miei amici</a:t>
            </a:r>
          </a:p>
          <a:p>
            <a:pPr algn="ctr"/>
            <a:r>
              <a:rPr lang="it-IT" dirty="0" smtClean="0">
                <a:latin typeface="Monotype Corsiva" pitchFamily="66" charset="0"/>
              </a:rPr>
              <a:t>per Pasqua!</a:t>
            </a:r>
            <a:endParaRPr lang="it-IT" dirty="0">
              <a:latin typeface="Monotype Corsiva" pitchFamily="66" charset="0"/>
            </a:endParaRPr>
          </a:p>
        </p:txBody>
      </p:sp>
      <p:sp>
        <p:nvSpPr>
          <p:cNvPr id="7" name="Fumetto 4 6"/>
          <p:cNvSpPr/>
          <p:nvPr/>
        </p:nvSpPr>
        <p:spPr>
          <a:xfrm>
            <a:off x="7668344" y="928720"/>
            <a:ext cx="1728192" cy="1348152"/>
          </a:xfrm>
          <a:prstGeom prst="cloudCallou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7290048" y="1248853"/>
            <a:ext cx="2376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latin typeface="Monotype Corsiva" pitchFamily="66" charset="0"/>
              </a:rPr>
              <a:t>Cosa fai Benny </a:t>
            </a:r>
          </a:p>
          <a:p>
            <a:pPr algn="ctr"/>
            <a:r>
              <a:rPr lang="it-IT" sz="2000" dirty="0" smtClean="0">
                <a:latin typeface="Monotype Corsiva" pitchFamily="66" charset="0"/>
              </a:rPr>
              <a:t>da queste parti?</a:t>
            </a:r>
            <a:endParaRPr lang="it-IT" sz="2000" dirty="0">
              <a:latin typeface="Monotype Corsiva" pitchFamily="66" charset="0"/>
            </a:endParaRPr>
          </a:p>
        </p:txBody>
      </p:sp>
      <p:pic>
        <p:nvPicPr>
          <p:cNvPr id="2052" name="Picture 4" descr="Sol Sticker for iOS &amp; Android |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4309"/>
            <a:ext cx="2160240" cy="218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2038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26719">
        <p:dissolve/>
      </p:transition>
    </mc:Choice>
    <mc:Fallback>
      <p:transition spd="slow" advTm="26719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33 0 0.06 0.027 0.06 0.06 C 0.06 0.099 0.03 0.113 0.012 0.119 L -0.012 0.125 C -0.03 0.131 -0.06 0.146 -0.06 0.19 C -0.06 0.218 -0.033 0.25 0 0.25 C 0.033 0.25 0.06 0.218 0.06 0.19 C 0.06 0.146 0.03 0.131 0.012 0.125 L -0.012 0.119 C -0.03 0.113 -0.06 0.099 -0.06 0.06 C -0.06 0.027 -0.033 0 0 0 Z" pathEditMode="relative" ptsTypes="">
                                      <p:cBhvr>
                                        <p:cTn id="3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5 0.028 0.062 0.062 0.062 C 0.097 0.062 0.125 0.035 0.125 0 C 0.125 -0.035 0.153 -0.062 0.188 -0.062 C 0.222 -0.062 0.25 -0.035 0.25 0 E" pathEditMode="relative" ptsTypes="">
                                      <p:cBhvr>
                                        <p:cTn id="4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  <p:bldP spid="3" grpId="0"/>
      <p:bldP spid="7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ᐈ Campo fiorito disegno immagini di stock, disegni prato fiorito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" name="AutoShape 6" descr="ᐈ Campo fiorito disegno immagini di stock, disegni prato fiorito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AutoShape 8" descr="ᐈ Campo fiorito disegno immagini di stock, disegni prato fiorito ..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200" y="-144464"/>
            <a:ext cx="9584728" cy="7461895"/>
          </a:xfrm>
          <a:prstGeom prst="rect">
            <a:avLst/>
          </a:prstGeom>
        </p:spPr>
      </p:pic>
      <p:sp>
        <p:nvSpPr>
          <p:cNvPr id="6" name="AutoShape 10" descr="ᐈ Campo fiorito disegno immagini di stock, disegni prato fiorito ...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9" name="Picture 18" descr="Cartoon Character Light Gray Bunny White Background — Stock Vector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3" b="90000" l="381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704" y="5552335"/>
            <a:ext cx="1330175" cy="133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Adesivi Murali: Fata Rosa | LeoSticker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681" y="-1107504"/>
            <a:ext cx="3837681" cy="532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Disegno Tre uovo di Pasqua colorato da Camillotta il 04 di Gennaio ..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0000" l="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092" y="6220698"/>
            <a:ext cx="1532072" cy="1274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Disegno Uovo di Pasqua colorato da Utente non registrato il 12 di ...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058" y="6220698"/>
            <a:ext cx="1499245" cy="1388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Disegno Uovo di Pasqua colorato da Utente non registrato il 12 di ...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261" y="6140266"/>
            <a:ext cx="1701485" cy="143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750" b="90000" l="9689" r="899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404" y="5413114"/>
            <a:ext cx="1123476" cy="1880558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000" b="90000" l="3460" r="934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642" y="5462376"/>
            <a:ext cx="1057786" cy="1782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6" descr="Disegno Uovo di Pasqua colorato da Utente non registrato il 12 di ...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6197196"/>
            <a:ext cx="1701485" cy="143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6" descr="Disegno Uovo di Pasqua colorato da Utente non registrato il 12 di ...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521" y="6173695"/>
            <a:ext cx="1701485" cy="143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umetto 4 16"/>
          <p:cNvSpPr/>
          <p:nvPr/>
        </p:nvSpPr>
        <p:spPr>
          <a:xfrm>
            <a:off x="-292818" y="-144464"/>
            <a:ext cx="4824982" cy="2421336"/>
          </a:xfrm>
          <a:prstGeom prst="cloudCallou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5537" y="96708"/>
            <a:ext cx="38152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latin typeface="Monotype Corsiva" pitchFamily="66" charset="0"/>
              </a:rPr>
              <a:t>Benny e i suoi amici, la mattina successiva, si recarono nel prato e trovarono tante bellissime uova di Pasqua che però… non erano solo belle decorate ma anche buone…</a:t>
            </a:r>
          </a:p>
          <a:p>
            <a:pPr algn="ctr"/>
            <a:r>
              <a:rPr lang="it-IT" sz="2000" dirty="0" smtClean="0">
                <a:latin typeface="Monotype Corsiva" pitchFamily="66" charset="0"/>
              </a:rPr>
              <a:t>erano di cioccolata.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3060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3676">
        <p14:shred/>
      </p:transition>
    </mc:Choice>
    <mc:Fallback>
      <p:transition spd="slow" advTm="336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3 -0.019 0.007 -0.037 0.015 -0.037 C 0.024 -0.037 0.027 -0.019 0.03 0 C 0.034 0.021 0.037 0.042 0.047 0.042 C 0.056 0.042 0.059 0.021 0.063 0 C 0.065 -0.019 0.069 -0.037 0.078 -0.037 C 0.086 -0.037 0.09 -0.019 0.093 0 C 0.096 0.021 0.1 0.042 0.109 0.042 C 0.118 0.042 0.125 0 0.125 0 C 0.128 -0.019 0.131 -0.037 0.14 -0.037 C 0.149 -0.037 0.152 -0.019 0.155 0 C 0.159 0.021 0.162 0.042 0.172 0.042 C 0.181 0.042 0.184 0.021 0.187 0 C 0.191 -0.019 0.194 -0.037 0.203 -0.037 C 0.211 -0.037 0.215 -0.019 0.218 0 C 0.221 0.021 0.225 0.042 0.234 0.042 C 0.243 0.042 0.246 0.021 0.25 0 E" pathEditMode="relative" ptsTypes="">
                                      <p:cBhvr>
                                        <p:cTn id="7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33 0 0.06 0.027 0.06 0.06 C 0.06 0.099 0.03 0.113 0.012 0.119 L -0.012 0.125 C -0.03 0.131 -0.06 0.146 -0.06 0.19 C -0.06 0.218 -0.033 0.25 0 0.25 C 0.033 0.25 0.06 0.218 0.06 0.19 C 0.06 0.146 0.03 0.131 0.012 0.125 L -0.012 0.119 C -0.03 0.113 -0.06 0.099 -0.06 0.06 C -0.06 0.027 -0.033 0 0 0 Z" pathEditMode="relative" ptsTypes="">
                                      <p:cBhvr>
                                        <p:cTn id="8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desivi Murali: Fata Rosa | LeoSticker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5" y="0"/>
            <a:ext cx="4666361" cy="532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Disegni di Pasqua: le uova da stampare e colorar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91" b="9870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44824"/>
            <a:ext cx="3968874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 rot="20431023">
            <a:off x="5063357" y="4615243"/>
            <a:ext cx="1610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BUONA PASQUA</a:t>
            </a:r>
            <a:endParaRPr lang="it-IT" dirty="0"/>
          </a:p>
        </p:txBody>
      </p:sp>
      <p:sp>
        <p:nvSpPr>
          <p:cNvPr id="5" name="Fumetto 4 4"/>
          <p:cNvSpPr/>
          <p:nvPr/>
        </p:nvSpPr>
        <p:spPr>
          <a:xfrm>
            <a:off x="2061752" y="29411"/>
            <a:ext cx="2654264" cy="2232248"/>
          </a:xfrm>
          <a:prstGeom prst="cloudCallou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 rot="19733449">
            <a:off x="2202587" y="418929"/>
            <a:ext cx="23785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solidFill>
                  <a:srgbClr val="002060"/>
                </a:solidFill>
                <a:latin typeface="Monotype Corsiva" pitchFamily="66" charset="0"/>
              </a:rPr>
              <a:t>Ehi  bambini  vi è piaciuta  la sorpresa che ho fatto  a Benny e i suoi amici!</a:t>
            </a:r>
            <a:endParaRPr lang="it-IT" sz="2000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2" name="Nastro perforato 1"/>
          <p:cNvSpPr/>
          <p:nvPr/>
        </p:nvSpPr>
        <p:spPr>
          <a:xfrm>
            <a:off x="188925" y="5157192"/>
            <a:ext cx="4499992" cy="1584176"/>
          </a:xfrm>
          <a:prstGeom prst="flowChartPunchedTap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0" y="5349115"/>
            <a:ext cx="43099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latin typeface="Monotype Corsiva" pitchFamily="66" charset="0"/>
              </a:rPr>
              <a:t>Da quel giorno tutti i bimbi per Pasqua ricevono uova colorate di cioccolata</a:t>
            </a:r>
            <a:endParaRPr lang="it-IT" sz="2400" dirty="0">
              <a:latin typeface="Monotype Corsiva" pitchFamily="66" charset="0"/>
            </a:endParaRPr>
          </a:p>
        </p:txBody>
      </p:sp>
      <p:sp>
        <p:nvSpPr>
          <p:cNvPr id="8" name="Cornice 7"/>
          <p:cNvSpPr/>
          <p:nvPr/>
        </p:nvSpPr>
        <p:spPr>
          <a:xfrm>
            <a:off x="5116277" y="180548"/>
            <a:ext cx="3600400" cy="1800200"/>
          </a:xfrm>
          <a:prstGeom prst="fram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5215471" y="480483"/>
            <a:ext cx="3402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latin typeface="Monotype Corsiva" pitchFamily="66" charset="0"/>
              </a:rPr>
              <a:t>La fata Lulù aveva fatto una magia trasformando le uova di Benny in uova di cioccolato</a:t>
            </a:r>
            <a:endParaRPr lang="it-IT" sz="2400" dirty="0">
              <a:latin typeface="Monotype Corsiva" pitchFamily="66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7916303"/>
      </p:ext>
    </p:extLst>
  </p:cSld>
  <p:clrMapOvr>
    <a:masterClrMapping/>
  </p:clrMapOvr>
  <p:transition spd="slow" advTm="3421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2 -0.018 0.033 -0.044 0.058 -0.044 C 0.095 -0.044 0.125 -0.017 0.125 0.017 C 0.125 0.028 0.122 0.038 0.116 0.047 C 0.117 0.047 0 0.182 0 0.183 C 0 0.182 -0.117 0.047 -0.116 0.047 C -0.122 0.038 -0.125 0.028 -0.125 0.017 C -0.125 -0.017 -0.095 -0.044 -0.057 -0.044 C -0.033 -0.044 -0.012 -0.018 0 0 Z" pathEditMode="relative" ptsTypes="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1 0.034 0.011 0.065 0.028 0.085 C 0.028 0.086 0.055 0.113 0.055 0.112 C 0.07 0.127 0.079 0.148 0.079 0.17 C 0.079 0.214 0.044 0.249 0 0.25 C -0.044 0.249 -0.079 0.214 -0.079 0.17 C -0.079 0.148 -0.07 0.127 -0.055 0.112 C -0.055 0.113 -0.028 0.086 -0.028 0.085 C -0.011 0.065 -0.001 0.034 0 0 Z" pathEditMode="relative" ptsTypes="">
                                      <p:cBhvr>
                                        <p:cTn id="4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5" grpId="0" animBg="1"/>
      <p:bldP spid="6" grpId="0"/>
      <p:bldP spid="2" grpId="0" animBg="1"/>
      <p:bldP spid="7" grpId="0"/>
      <p:bldP spid="8" grpId="0" animBg="1"/>
      <p:bldP spid="1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67544" y="0"/>
            <a:ext cx="72008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/>
              <a:t>ATTIVITA’</a:t>
            </a:r>
          </a:p>
          <a:p>
            <a:pPr algn="ctr"/>
            <a:endParaRPr lang="it-IT" sz="1600" dirty="0"/>
          </a:p>
          <a:p>
            <a:pPr algn="just"/>
            <a:r>
              <a:rPr lang="it-IT" sz="2800" dirty="0" smtClean="0">
                <a:latin typeface="Monotype Corsiva" pitchFamily="66" charset="0"/>
              </a:rPr>
              <a:t>IMPARA LA POESIA</a:t>
            </a:r>
          </a:p>
          <a:p>
            <a:pPr algn="ctr"/>
            <a:r>
              <a:rPr lang="it-IT" sz="2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PASQUA</a:t>
            </a:r>
          </a:p>
          <a:p>
            <a:pPr algn="ctr"/>
            <a:r>
              <a:rPr lang="it-IT" sz="2800" dirty="0" smtClean="0">
                <a:latin typeface="Monotype Corsiva" pitchFamily="66" charset="0"/>
              </a:rPr>
              <a:t>LE UOVA A SORPRESA</a:t>
            </a:r>
          </a:p>
          <a:p>
            <a:pPr algn="ctr"/>
            <a:r>
              <a:rPr lang="it-IT" sz="2800" dirty="0" smtClean="0">
                <a:latin typeface="Monotype Corsiva" pitchFamily="66" charset="0"/>
              </a:rPr>
              <a:t>LE RONDINI E I FIORI</a:t>
            </a:r>
          </a:p>
          <a:p>
            <a:pPr algn="ctr"/>
            <a:r>
              <a:rPr lang="it-IT" sz="2800" dirty="0" smtClean="0">
                <a:latin typeface="Monotype Corsiva" pitchFamily="66" charset="0"/>
              </a:rPr>
              <a:t>RALLEGRAN LA PASQUA </a:t>
            </a:r>
          </a:p>
          <a:p>
            <a:pPr algn="ctr"/>
            <a:r>
              <a:rPr lang="it-IT" sz="2800" dirty="0" smtClean="0">
                <a:latin typeface="Monotype Corsiva" pitchFamily="66" charset="0"/>
              </a:rPr>
              <a:t>DI VIVI COLORI .</a:t>
            </a:r>
          </a:p>
          <a:p>
            <a:pPr algn="ctr"/>
            <a:r>
              <a:rPr lang="it-IT" sz="2800" dirty="0" smtClean="0">
                <a:latin typeface="Monotype Corsiva" pitchFamily="66" charset="0"/>
              </a:rPr>
              <a:t>MA IL DONO PIU’ BELLO </a:t>
            </a:r>
          </a:p>
          <a:p>
            <a:pPr algn="ctr"/>
            <a:r>
              <a:rPr lang="it-IT" sz="2800" dirty="0" smtClean="0">
                <a:latin typeface="Monotype Corsiva" pitchFamily="66" charset="0"/>
              </a:rPr>
              <a:t>IL REGALO MIGLIORE</a:t>
            </a:r>
          </a:p>
          <a:p>
            <a:pPr algn="ctr"/>
            <a:r>
              <a:rPr lang="it-IT" sz="2800" dirty="0" smtClean="0">
                <a:latin typeface="Monotype Corsiva" pitchFamily="66" charset="0"/>
              </a:rPr>
              <a:t>SARA’ LA PACE</a:t>
            </a:r>
          </a:p>
          <a:p>
            <a:pPr algn="ctr"/>
            <a:r>
              <a:rPr lang="it-IT" sz="2800" dirty="0" smtClean="0">
                <a:latin typeface="Monotype Corsiva" pitchFamily="66" charset="0"/>
              </a:rPr>
              <a:t>CHE PORTA NEL CUORE.</a:t>
            </a:r>
          </a:p>
          <a:p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241565" y="5524474"/>
            <a:ext cx="77338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latin typeface="Monotype Corsiva" pitchFamily="66" charset="0"/>
              </a:rPr>
              <a:t>ASCOLTA LA CANZONE : MATTINO DI PASQUA</a:t>
            </a:r>
          </a:p>
          <a:p>
            <a:r>
              <a:rPr lang="it-IT" sz="2800" dirty="0">
                <a:latin typeface="Monotype Corsiva" pitchFamily="66" charset="0"/>
                <a:hlinkClick r:id="rId5"/>
              </a:rPr>
              <a:t>https://</a:t>
            </a:r>
            <a:r>
              <a:rPr lang="it-IT" sz="2800" dirty="0" smtClean="0">
                <a:latin typeface="Monotype Corsiva" pitchFamily="66" charset="0"/>
                <a:hlinkClick r:id="rId5"/>
              </a:rPr>
              <a:t>youtu.be/k_9wXwi7Sms</a:t>
            </a:r>
            <a:r>
              <a:rPr lang="it-IT" sz="2800" dirty="0" smtClean="0">
                <a:latin typeface="Monotype Corsiva" pitchFamily="66" charset="0"/>
              </a:rPr>
              <a:t> </a:t>
            </a:r>
            <a:endParaRPr lang="it-IT" sz="2800" dirty="0">
              <a:latin typeface="Monotype Corsiva" pitchFamily="66" charset="0"/>
            </a:endParaRPr>
          </a:p>
        </p:txBody>
      </p:sp>
      <p:pic>
        <p:nvPicPr>
          <p:cNvPr id="2050" name="Picture 2" descr="▷ Uova di Pasqua: Immagini, Gif Animate &amp; Clipart – 100% GRATIS!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964" y="1268760"/>
            <a:ext cx="1777380" cy="88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ondini - PicMix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24744"/>
            <a:ext cx="3810000" cy="277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▷ Arcobaleni: Immagini, Gif Animate &amp; Clipart – 100% GRATIS!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AutoShape 8" descr="▷ Arcobaleni: Immagini, Gif Animate &amp; Clipart – 100% GRATIS!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" name="AutoShape 10" descr="▷ Arcobaleni: Immagini, Gif Animate &amp; Clipart – 100% GRATIS!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060" name="Picture 12" descr="▷ Arcobaleni: Immagini, Gif Animate &amp; Clipart – 100% GRATIS!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846" y="2345478"/>
            <a:ext cx="1963538" cy="107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Il mio amico Pitù - ilmiosognoceleste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873478"/>
            <a:ext cx="1588935" cy="128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8288664"/>
      </p:ext>
    </p:extLst>
  </p:cSld>
  <p:clrMapOvr>
    <a:masterClrMapping/>
  </p:clrMapOvr>
  <p:transition spd="slow" advTm="2959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.7|1.6|2.1|1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6.7|2.7|1.9|1.6|2.9|2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.5|1.2|3.4|2.4|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7|1.6|1.4|1.5|1.6|1.3|1.4|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4.5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9|2.7|4.6|5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5|2.3|1.8|2.6|6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5|2.2|2.1|2.5|2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4|2.4|1.4|2.1|2.6|2.7|1.7|7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9|1.8|1.3|1.1|1|1.1|2.5|1.4|1.6|9.4|2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4|2|5.1|1.1|1.5|5.1|2.8|2.5|7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6.3|2.1|3.1|6.2|3.6"/>
</p:tagLst>
</file>

<file path=ppt/theme/theme1.xml><?xml version="1.0" encoding="utf-8"?>
<a:theme xmlns:a="http://schemas.openxmlformats.org/drawingml/2006/main" name="Tema di Office">
  <a:themeElements>
    <a:clrScheme name="Adiacente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684</TotalTime>
  <Words>444</Words>
  <Application>Microsoft Office PowerPoint</Application>
  <PresentationFormat>Presentazione su schermo (4:3)</PresentationFormat>
  <Paragraphs>101</Paragraphs>
  <Slides>14</Slides>
  <Notes>0</Notes>
  <HiddenSlides>0</HiddenSlides>
  <MMClips>14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5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User</dc:creator>
  <cp:lastModifiedBy>User</cp:lastModifiedBy>
  <cp:revision>58</cp:revision>
  <dcterms:created xsi:type="dcterms:W3CDTF">2020-03-30T08:09:49Z</dcterms:created>
  <dcterms:modified xsi:type="dcterms:W3CDTF">2020-04-01T18:37:14Z</dcterms:modified>
</cp:coreProperties>
</file>