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7" r:id="rId3"/>
    <p:sldId id="268" r:id="rId4"/>
    <p:sldId id="269" r:id="rId5"/>
    <p:sldId id="263" r:id="rId6"/>
    <p:sldId id="266" r:id="rId7"/>
    <p:sldId id="264" r:id="rId8"/>
    <p:sldId id="265" r:id="rId9"/>
    <p:sldId id="259" r:id="rId10"/>
    <p:sldId id="260" r:id="rId11"/>
    <p:sldId id="262" r:id="rId12"/>
    <p:sldId id="271" r:id="rId13"/>
    <p:sldId id="270"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D8D8"/>
    <a:srgbClr val="F1DDD5"/>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tableStyles" Target="tableStyle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presProps" Target="presProps.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FE268D-3346-2AF6-1295-F087A0E157A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4EB58AA-D44D-1F71-CC27-66DDCECDCC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B2ADAA3-354D-4714-ACFF-D41EAE97F94F}"/>
              </a:ext>
            </a:extLst>
          </p:cNvPr>
          <p:cNvSpPr>
            <a:spLocks noGrp="1"/>
          </p:cNvSpPr>
          <p:nvPr>
            <p:ph type="dt" sz="half" idx="10"/>
          </p:nvPr>
        </p:nvSpPr>
        <p:spPr/>
        <p:txBody>
          <a:bodyPr/>
          <a:lstStyle/>
          <a:p>
            <a:fld id="{EA4E55A5-859A-4B2F-AC58-D93F00424CB7}" type="datetimeFigureOut">
              <a:rPr lang="it-IT" smtClean="0"/>
              <a:t>24/05/2023</a:t>
            </a:fld>
            <a:endParaRPr lang="it-IT"/>
          </a:p>
        </p:txBody>
      </p:sp>
      <p:sp>
        <p:nvSpPr>
          <p:cNvPr id="5" name="Segnaposto piè di pagina 4">
            <a:extLst>
              <a:ext uri="{FF2B5EF4-FFF2-40B4-BE49-F238E27FC236}">
                <a16:creationId xmlns:a16="http://schemas.microsoft.com/office/drawing/2014/main" id="{915D30BD-EBC0-8EEE-55F1-3377727AF3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438E2F1-59CB-1DFB-4FDB-E289D491505A}"/>
              </a:ext>
            </a:extLst>
          </p:cNvPr>
          <p:cNvSpPr>
            <a:spLocks noGrp="1"/>
          </p:cNvSpPr>
          <p:nvPr>
            <p:ph type="sldNum" sz="quarter" idx="12"/>
          </p:nvPr>
        </p:nvSpPr>
        <p:spPr/>
        <p:txBody>
          <a:bodyPr/>
          <a:lstStyle/>
          <a:p>
            <a:fld id="{92CA4EE3-D2C4-47AF-9E0E-D066F80B6DF2}" type="slidenum">
              <a:rPr lang="it-IT" smtClean="0"/>
              <a:t>‹N›</a:t>
            </a:fld>
            <a:endParaRPr lang="it-IT"/>
          </a:p>
        </p:txBody>
      </p:sp>
    </p:spTree>
    <p:extLst>
      <p:ext uri="{BB962C8B-B14F-4D97-AF65-F5344CB8AC3E}">
        <p14:creationId xmlns:p14="http://schemas.microsoft.com/office/powerpoint/2010/main" val="3906826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74F80-0E25-1921-EDC0-4871F6D6EA5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30B7FF6-2E11-F527-52B2-FC8C0A95288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61D8A9A-AF7C-92C9-E348-D1760E1D80B3}"/>
              </a:ext>
            </a:extLst>
          </p:cNvPr>
          <p:cNvSpPr>
            <a:spLocks noGrp="1"/>
          </p:cNvSpPr>
          <p:nvPr>
            <p:ph type="dt" sz="half" idx="10"/>
          </p:nvPr>
        </p:nvSpPr>
        <p:spPr/>
        <p:txBody>
          <a:bodyPr/>
          <a:lstStyle/>
          <a:p>
            <a:fld id="{EA4E55A5-859A-4B2F-AC58-D93F00424CB7}" type="datetimeFigureOut">
              <a:rPr lang="it-IT" smtClean="0"/>
              <a:t>24/05/2023</a:t>
            </a:fld>
            <a:endParaRPr lang="it-IT"/>
          </a:p>
        </p:txBody>
      </p:sp>
      <p:sp>
        <p:nvSpPr>
          <p:cNvPr id="5" name="Segnaposto piè di pagina 4">
            <a:extLst>
              <a:ext uri="{FF2B5EF4-FFF2-40B4-BE49-F238E27FC236}">
                <a16:creationId xmlns:a16="http://schemas.microsoft.com/office/drawing/2014/main" id="{907AE23B-3549-68B8-9C41-82C50F14610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DC55D66-9134-7B74-36D8-8300970E9821}"/>
              </a:ext>
            </a:extLst>
          </p:cNvPr>
          <p:cNvSpPr>
            <a:spLocks noGrp="1"/>
          </p:cNvSpPr>
          <p:nvPr>
            <p:ph type="sldNum" sz="quarter" idx="12"/>
          </p:nvPr>
        </p:nvSpPr>
        <p:spPr/>
        <p:txBody>
          <a:bodyPr/>
          <a:lstStyle/>
          <a:p>
            <a:fld id="{92CA4EE3-D2C4-47AF-9E0E-D066F80B6DF2}" type="slidenum">
              <a:rPr lang="it-IT" smtClean="0"/>
              <a:t>‹N›</a:t>
            </a:fld>
            <a:endParaRPr lang="it-IT"/>
          </a:p>
        </p:txBody>
      </p:sp>
    </p:spTree>
    <p:extLst>
      <p:ext uri="{BB962C8B-B14F-4D97-AF65-F5344CB8AC3E}">
        <p14:creationId xmlns:p14="http://schemas.microsoft.com/office/powerpoint/2010/main" val="4117099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73D3595-573B-80E4-5F76-2BDF055F975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F4573D5-7795-A758-DDBC-B677FD1EC91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1E4002D-1BBA-2AF4-F91E-714C54A9B98D}"/>
              </a:ext>
            </a:extLst>
          </p:cNvPr>
          <p:cNvSpPr>
            <a:spLocks noGrp="1"/>
          </p:cNvSpPr>
          <p:nvPr>
            <p:ph type="dt" sz="half" idx="10"/>
          </p:nvPr>
        </p:nvSpPr>
        <p:spPr/>
        <p:txBody>
          <a:bodyPr/>
          <a:lstStyle/>
          <a:p>
            <a:fld id="{EA4E55A5-859A-4B2F-AC58-D93F00424CB7}" type="datetimeFigureOut">
              <a:rPr lang="it-IT" smtClean="0"/>
              <a:t>24/05/2023</a:t>
            </a:fld>
            <a:endParaRPr lang="it-IT"/>
          </a:p>
        </p:txBody>
      </p:sp>
      <p:sp>
        <p:nvSpPr>
          <p:cNvPr id="5" name="Segnaposto piè di pagina 4">
            <a:extLst>
              <a:ext uri="{FF2B5EF4-FFF2-40B4-BE49-F238E27FC236}">
                <a16:creationId xmlns:a16="http://schemas.microsoft.com/office/drawing/2014/main" id="{CCD46666-1388-11CA-FD0B-9BC6E1C7D47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C8CE457-CBF2-F924-DA42-335AC020B906}"/>
              </a:ext>
            </a:extLst>
          </p:cNvPr>
          <p:cNvSpPr>
            <a:spLocks noGrp="1"/>
          </p:cNvSpPr>
          <p:nvPr>
            <p:ph type="sldNum" sz="quarter" idx="12"/>
          </p:nvPr>
        </p:nvSpPr>
        <p:spPr/>
        <p:txBody>
          <a:bodyPr/>
          <a:lstStyle/>
          <a:p>
            <a:fld id="{92CA4EE3-D2C4-47AF-9E0E-D066F80B6DF2}" type="slidenum">
              <a:rPr lang="it-IT" smtClean="0"/>
              <a:t>‹N›</a:t>
            </a:fld>
            <a:endParaRPr lang="it-IT"/>
          </a:p>
        </p:txBody>
      </p:sp>
    </p:spTree>
    <p:extLst>
      <p:ext uri="{BB962C8B-B14F-4D97-AF65-F5344CB8AC3E}">
        <p14:creationId xmlns:p14="http://schemas.microsoft.com/office/powerpoint/2010/main" val="4031683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18DD7D-60D0-DEB3-82B5-04A9271BC53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C330D0F-D051-3D2E-ADD1-44D6B24227F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6F4D12A-C089-898B-4123-D3C423710E62}"/>
              </a:ext>
            </a:extLst>
          </p:cNvPr>
          <p:cNvSpPr>
            <a:spLocks noGrp="1"/>
          </p:cNvSpPr>
          <p:nvPr>
            <p:ph type="dt" sz="half" idx="10"/>
          </p:nvPr>
        </p:nvSpPr>
        <p:spPr/>
        <p:txBody>
          <a:bodyPr/>
          <a:lstStyle/>
          <a:p>
            <a:fld id="{EA4E55A5-859A-4B2F-AC58-D93F00424CB7}" type="datetimeFigureOut">
              <a:rPr lang="it-IT" smtClean="0"/>
              <a:t>24/05/2023</a:t>
            </a:fld>
            <a:endParaRPr lang="it-IT"/>
          </a:p>
        </p:txBody>
      </p:sp>
      <p:sp>
        <p:nvSpPr>
          <p:cNvPr id="5" name="Segnaposto piè di pagina 4">
            <a:extLst>
              <a:ext uri="{FF2B5EF4-FFF2-40B4-BE49-F238E27FC236}">
                <a16:creationId xmlns:a16="http://schemas.microsoft.com/office/drawing/2014/main" id="{CF8E80B6-7F8B-2F5F-5F88-80852F8B6AF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B4EAABA-AFB2-BE90-D9D5-0E7793564D94}"/>
              </a:ext>
            </a:extLst>
          </p:cNvPr>
          <p:cNvSpPr>
            <a:spLocks noGrp="1"/>
          </p:cNvSpPr>
          <p:nvPr>
            <p:ph type="sldNum" sz="quarter" idx="12"/>
          </p:nvPr>
        </p:nvSpPr>
        <p:spPr/>
        <p:txBody>
          <a:bodyPr/>
          <a:lstStyle/>
          <a:p>
            <a:fld id="{92CA4EE3-D2C4-47AF-9E0E-D066F80B6DF2}" type="slidenum">
              <a:rPr lang="it-IT" smtClean="0"/>
              <a:t>‹N›</a:t>
            </a:fld>
            <a:endParaRPr lang="it-IT"/>
          </a:p>
        </p:txBody>
      </p:sp>
    </p:spTree>
    <p:extLst>
      <p:ext uri="{BB962C8B-B14F-4D97-AF65-F5344CB8AC3E}">
        <p14:creationId xmlns:p14="http://schemas.microsoft.com/office/powerpoint/2010/main" val="2837799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ACA77-7403-5D5F-DE93-C6197D7E623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5FC368-699C-DC9F-6403-49C11792D1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B3C534D-06F7-831D-60C3-0A170B9F5DD8}"/>
              </a:ext>
            </a:extLst>
          </p:cNvPr>
          <p:cNvSpPr>
            <a:spLocks noGrp="1"/>
          </p:cNvSpPr>
          <p:nvPr>
            <p:ph type="dt" sz="half" idx="10"/>
          </p:nvPr>
        </p:nvSpPr>
        <p:spPr/>
        <p:txBody>
          <a:bodyPr/>
          <a:lstStyle/>
          <a:p>
            <a:fld id="{EA4E55A5-859A-4B2F-AC58-D93F00424CB7}" type="datetimeFigureOut">
              <a:rPr lang="it-IT" smtClean="0"/>
              <a:t>24/05/2023</a:t>
            </a:fld>
            <a:endParaRPr lang="it-IT"/>
          </a:p>
        </p:txBody>
      </p:sp>
      <p:sp>
        <p:nvSpPr>
          <p:cNvPr id="5" name="Segnaposto piè di pagina 4">
            <a:extLst>
              <a:ext uri="{FF2B5EF4-FFF2-40B4-BE49-F238E27FC236}">
                <a16:creationId xmlns:a16="http://schemas.microsoft.com/office/drawing/2014/main" id="{6F3D02A3-380E-051C-B6DC-038C44F95C1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02663E6-48E5-5269-D809-F0B508DF98FF}"/>
              </a:ext>
            </a:extLst>
          </p:cNvPr>
          <p:cNvSpPr>
            <a:spLocks noGrp="1"/>
          </p:cNvSpPr>
          <p:nvPr>
            <p:ph type="sldNum" sz="quarter" idx="12"/>
          </p:nvPr>
        </p:nvSpPr>
        <p:spPr/>
        <p:txBody>
          <a:bodyPr/>
          <a:lstStyle/>
          <a:p>
            <a:fld id="{92CA4EE3-D2C4-47AF-9E0E-D066F80B6DF2}" type="slidenum">
              <a:rPr lang="it-IT" smtClean="0"/>
              <a:t>‹N›</a:t>
            </a:fld>
            <a:endParaRPr lang="it-IT"/>
          </a:p>
        </p:txBody>
      </p:sp>
    </p:spTree>
    <p:extLst>
      <p:ext uri="{BB962C8B-B14F-4D97-AF65-F5344CB8AC3E}">
        <p14:creationId xmlns:p14="http://schemas.microsoft.com/office/powerpoint/2010/main" val="3994902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9B9086-0150-EC7F-DD28-9774A1D03D4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B3B0D3D-4A9B-9ADD-51D0-3C8D81B43C2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224F738-CC35-59A9-29DF-9DDA3D124D4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A998933-2EA0-BD73-0707-28A3308BA49D}"/>
              </a:ext>
            </a:extLst>
          </p:cNvPr>
          <p:cNvSpPr>
            <a:spLocks noGrp="1"/>
          </p:cNvSpPr>
          <p:nvPr>
            <p:ph type="dt" sz="half" idx="10"/>
          </p:nvPr>
        </p:nvSpPr>
        <p:spPr/>
        <p:txBody>
          <a:bodyPr/>
          <a:lstStyle/>
          <a:p>
            <a:fld id="{EA4E55A5-859A-4B2F-AC58-D93F00424CB7}" type="datetimeFigureOut">
              <a:rPr lang="it-IT" smtClean="0"/>
              <a:t>24/05/2023</a:t>
            </a:fld>
            <a:endParaRPr lang="it-IT"/>
          </a:p>
        </p:txBody>
      </p:sp>
      <p:sp>
        <p:nvSpPr>
          <p:cNvPr id="6" name="Segnaposto piè di pagina 5">
            <a:extLst>
              <a:ext uri="{FF2B5EF4-FFF2-40B4-BE49-F238E27FC236}">
                <a16:creationId xmlns:a16="http://schemas.microsoft.com/office/drawing/2014/main" id="{ED464C8F-A869-FBAC-388B-FD8706E4E3D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ABDCD0C-695C-A314-E0F0-2CC480558C3A}"/>
              </a:ext>
            </a:extLst>
          </p:cNvPr>
          <p:cNvSpPr>
            <a:spLocks noGrp="1"/>
          </p:cNvSpPr>
          <p:nvPr>
            <p:ph type="sldNum" sz="quarter" idx="12"/>
          </p:nvPr>
        </p:nvSpPr>
        <p:spPr/>
        <p:txBody>
          <a:bodyPr/>
          <a:lstStyle/>
          <a:p>
            <a:fld id="{92CA4EE3-D2C4-47AF-9E0E-D066F80B6DF2}" type="slidenum">
              <a:rPr lang="it-IT" smtClean="0"/>
              <a:t>‹N›</a:t>
            </a:fld>
            <a:endParaRPr lang="it-IT"/>
          </a:p>
        </p:txBody>
      </p:sp>
    </p:spTree>
    <p:extLst>
      <p:ext uri="{BB962C8B-B14F-4D97-AF65-F5344CB8AC3E}">
        <p14:creationId xmlns:p14="http://schemas.microsoft.com/office/powerpoint/2010/main" val="131822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841E8C-712B-CB6A-4078-14C0D982340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86B880E-93A3-42F4-F992-1DB6DDEBCD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8ED5748-3283-A7DF-1187-33F3C23B7A3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06847C0-3682-923A-5CAD-90DE8019EF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B6B24B9-C3EE-43D5-92AA-3F770DC26EA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C53BCFB-F002-AD06-E19A-51EA7079A6F3}"/>
              </a:ext>
            </a:extLst>
          </p:cNvPr>
          <p:cNvSpPr>
            <a:spLocks noGrp="1"/>
          </p:cNvSpPr>
          <p:nvPr>
            <p:ph type="dt" sz="half" idx="10"/>
          </p:nvPr>
        </p:nvSpPr>
        <p:spPr/>
        <p:txBody>
          <a:bodyPr/>
          <a:lstStyle/>
          <a:p>
            <a:fld id="{EA4E55A5-859A-4B2F-AC58-D93F00424CB7}" type="datetimeFigureOut">
              <a:rPr lang="it-IT" smtClean="0"/>
              <a:t>24/05/2023</a:t>
            </a:fld>
            <a:endParaRPr lang="it-IT"/>
          </a:p>
        </p:txBody>
      </p:sp>
      <p:sp>
        <p:nvSpPr>
          <p:cNvPr id="8" name="Segnaposto piè di pagina 7">
            <a:extLst>
              <a:ext uri="{FF2B5EF4-FFF2-40B4-BE49-F238E27FC236}">
                <a16:creationId xmlns:a16="http://schemas.microsoft.com/office/drawing/2014/main" id="{66292EB8-A638-3A87-EFAA-4D4E9641E42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9E44E71-9288-332E-EC34-5577E14EF6B8}"/>
              </a:ext>
            </a:extLst>
          </p:cNvPr>
          <p:cNvSpPr>
            <a:spLocks noGrp="1"/>
          </p:cNvSpPr>
          <p:nvPr>
            <p:ph type="sldNum" sz="quarter" idx="12"/>
          </p:nvPr>
        </p:nvSpPr>
        <p:spPr/>
        <p:txBody>
          <a:bodyPr/>
          <a:lstStyle/>
          <a:p>
            <a:fld id="{92CA4EE3-D2C4-47AF-9E0E-D066F80B6DF2}" type="slidenum">
              <a:rPr lang="it-IT" smtClean="0"/>
              <a:t>‹N›</a:t>
            </a:fld>
            <a:endParaRPr lang="it-IT"/>
          </a:p>
        </p:txBody>
      </p:sp>
    </p:spTree>
    <p:extLst>
      <p:ext uri="{BB962C8B-B14F-4D97-AF65-F5344CB8AC3E}">
        <p14:creationId xmlns:p14="http://schemas.microsoft.com/office/powerpoint/2010/main" val="2281461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927A27-F90B-758C-9FA2-E72487794B8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73C3BE8-D564-5515-1A33-F4DEA32F8A57}"/>
              </a:ext>
            </a:extLst>
          </p:cNvPr>
          <p:cNvSpPr>
            <a:spLocks noGrp="1"/>
          </p:cNvSpPr>
          <p:nvPr>
            <p:ph type="dt" sz="half" idx="10"/>
          </p:nvPr>
        </p:nvSpPr>
        <p:spPr/>
        <p:txBody>
          <a:bodyPr/>
          <a:lstStyle/>
          <a:p>
            <a:fld id="{EA4E55A5-859A-4B2F-AC58-D93F00424CB7}" type="datetimeFigureOut">
              <a:rPr lang="it-IT" smtClean="0"/>
              <a:t>24/05/2023</a:t>
            </a:fld>
            <a:endParaRPr lang="it-IT"/>
          </a:p>
        </p:txBody>
      </p:sp>
      <p:sp>
        <p:nvSpPr>
          <p:cNvPr id="4" name="Segnaposto piè di pagina 3">
            <a:extLst>
              <a:ext uri="{FF2B5EF4-FFF2-40B4-BE49-F238E27FC236}">
                <a16:creationId xmlns:a16="http://schemas.microsoft.com/office/drawing/2014/main" id="{CACACF51-F0AA-F33D-BA7B-178141B29FE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AAA78D3-0B18-870B-F64D-DC277E576E27}"/>
              </a:ext>
            </a:extLst>
          </p:cNvPr>
          <p:cNvSpPr>
            <a:spLocks noGrp="1"/>
          </p:cNvSpPr>
          <p:nvPr>
            <p:ph type="sldNum" sz="quarter" idx="12"/>
          </p:nvPr>
        </p:nvSpPr>
        <p:spPr/>
        <p:txBody>
          <a:bodyPr/>
          <a:lstStyle/>
          <a:p>
            <a:fld id="{92CA4EE3-D2C4-47AF-9E0E-D066F80B6DF2}" type="slidenum">
              <a:rPr lang="it-IT" smtClean="0"/>
              <a:t>‹N›</a:t>
            </a:fld>
            <a:endParaRPr lang="it-IT"/>
          </a:p>
        </p:txBody>
      </p:sp>
    </p:spTree>
    <p:extLst>
      <p:ext uri="{BB962C8B-B14F-4D97-AF65-F5344CB8AC3E}">
        <p14:creationId xmlns:p14="http://schemas.microsoft.com/office/powerpoint/2010/main" val="3567048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001E673-A70B-56A0-174D-9BFBAD16AD83}"/>
              </a:ext>
            </a:extLst>
          </p:cNvPr>
          <p:cNvSpPr>
            <a:spLocks noGrp="1"/>
          </p:cNvSpPr>
          <p:nvPr>
            <p:ph type="dt" sz="half" idx="10"/>
          </p:nvPr>
        </p:nvSpPr>
        <p:spPr/>
        <p:txBody>
          <a:bodyPr/>
          <a:lstStyle/>
          <a:p>
            <a:fld id="{EA4E55A5-859A-4B2F-AC58-D93F00424CB7}" type="datetimeFigureOut">
              <a:rPr lang="it-IT" smtClean="0"/>
              <a:t>24/05/2023</a:t>
            </a:fld>
            <a:endParaRPr lang="it-IT"/>
          </a:p>
        </p:txBody>
      </p:sp>
      <p:sp>
        <p:nvSpPr>
          <p:cNvPr id="3" name="Segnaposto piè di pagina 2">
            <a:extLst>
              <a:ext uri="{FF2B5EF4-FFF2-40B4-BE49-F238E27FC236}">
                <a16:creationId xmlns:a16="http://schemas.microsoft.com/office/drawing/2014/main" id="{F0E8D5A2-2158-3CCC-55A9-8349175357F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537DF88-DCF4-3DE4-FDAD-6CB1733E75A9}"/>
              </a:ext>
            </a:extLst>
          </p:cNvPr>
          <p:cNvSpPr>
            <a:spLocks noGrp="1"/>
          </p:cNvSpPr>
          <p:nvPr>
            <p:ph type="sldNum" sz="quarter" idx="12"/>
          </p:nvPr>
        </p:nvSpPr>
        <p:spPr/>
        <p:txBody>
          <a:bodyPr/>
          <a:lstStyle/>
          <a:p>
            <a:fld id="{92CA4EE3-D2C4-47AF-9E0E-D066F80B6DF2}" type="slidenum">
              <a:rPr lang="it-IT" smtClean="0"/>
              <a:t>‹N›</a:t>
            </a:fld>
            <a:endParaRPr lang="it-IT"/>
          </a:p>
        </p:txBody>
      </p:sp>
    </p:spTree>
    <p:extLst>
      <p:ext uri="{BB962C8B-B14F-4D97-AF65-F5344CB8AC3E}">
        <p14:creationId xmlns:p14="http://schemas.microsoft.com/office/powerpoint/2010/main" val="1104372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DB1DB6-4E95-9DB6-A157-56315B14D9E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437671-846C-43D0-CCC7-AC75B088F2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5FE3FA5-AF5D-284D-11BD-95A8D5D10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6CF4E52-E4E9-7D12-7EB2-CDEB525E778D}"/>
              </a:ext>
            </a:extLst>
          </p:cNvPr>
          <p:cNvSpPr>
            <a:spLocks noGrp="1"/>
          </p:cNvSpPr>
          <p:nvPr>
            <p:ph type="dt" sz="half" idx="10"/>
          </p:nvPr>
        </p:nvSpPr>
        <p:spPr/>
        <p:txBody>
          <a:bodyPr/>
          <a:lstStyle/>
          <a:p>
            <a:fld id="{EA4E55A5-859A-4B2F-AC58-D93F00424CB7}" type="datetimeFigureOut">
              <a:rPr lang="it-IT" smtClean="0"/>
              <a:t>24/05/2023</a:t>
            </a:fld>
            <a:endParaRPr lang="it-IT"/>
          </a:p>
        </p:txBody>
      </p:sp>
      <p:sp>
        <p:nvSpPr>
          <p:cNvPr id="6" name="Segnaposto piè di pagina 5">
            <a:extLst>
              <a:ext uri="{FF2B5EF4-FFF2-40B4-BE49-F238E27FC236}">
                <a16:creationId xmlns:a16="http://schemas.microsoft.com/office/drawing/2014/main" id="{49CB865F-1FB4-2E3B-EC56-08C7036B248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4726D74-9952-4F6E-5C40-36C80CF72DAD}"/>
              </a:ext>
            </a:extLst>
          </p:cNvPr>
          <p:cNvSpPr>
            <a:spLocks noGrp="1"/>
          </p:cNvSpPr>
          <p:nvPr>
            <p:ph type="sldNum" sz="quarter" idx="12"/>
          </p:nvPr>
        </p:nvSpPr>
        <p:spPr/>
        <p:txBody>
          <a:bodyPr/>
          <a:lstStyle/>
          <a:p>
            <a:fld id="{92CA4EE3-D2C4-47AF-9E0E-D066F80B6DF2}" type="slidenum">
              <a:rPr lang="it-IT" smtClean="0"/>
              <a:t>‹N›</a:t>
            </a:fld>
            <a:endParaRPr lang="it-IT"/>
          </a:p>
        </p:txBody>
      </p:sp>
    </p:spTree>
    <p:extLst>
      <p:ext uri="{BB962C8B-B14F-4D97-AF65-F5344CB8AC3E}">
        <p14:creationId xmlns:p14="http://schemas.microsoft.com/office/powerpoint/2010/main" val="218300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3E9032-A11D-F9D4-C703-FC535E27746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446BB4A-1B27-3DD7-180B-5EAD11F68B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4929BE2-F34C-D2E9-2F00-F575DFD96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90D4983-6688-B28F-B4E0-B36D4ED0E524}"/>
              </a:ext>
            </a:extLst>
          </p:cNvPr>
          <p:cNvSpPr>
            <a:spLocks noGrp="1"/>
          </p:cNvSpPr>
          <p:nvPr>
            <p:ph type="dt" sz="half" idx="10"/>
          </p:nvPr>
        </p:nvSpPr>
        <p:spPr/>
        <p:txBody>
          <a:bodyPr/>
          <a:lstStyle/>
          <a:p>
            <a:fld id="{EA4E55A5-859A-4B2F-AC58-D93F00424CB7}" type="datetimeFigureOut">
              <a:rPr lang="it-IT" smtClean="0"/>
              <a:t>24/05/2023</a:t>
            </a:fld>
            <a:endParaRPr lang="it-IT"/>
          </a:p>
        </p:txBody>
      </p:sp>
      <p:sp>
        <p:nvSpPr>
          <p:cNvPr id="6" name="Segnaposto piè di pagina 5">
            <a:extLst>
              <a:ext uri="{FF2B5EF4-FFF2-40B4-BE49-F238E27FC236}">
                <a16:creationId xmlns:a16="http://schemas.microsoft.com/office/drawing/2014/main" id="{03035AB8-B59D-EB90-D775-AF29D4D285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DB6F6B7-DE07-9DCF-CAC1-728E2EABA3D6}"/>
              </a:ext>
            </a:extLst>
          </p:cNvPr>
          <p:cNvSpPr>
            <a:spLocks noGrp="1"/>
          </p:cNvSpPr>
          <p:nvPr>
            <p:ph type="sldNum" sz="quarter" idx="12"/>
          </p:nvPr>
        </p:nvSpPr>
        <p:spPr/>
        <p:txBody>
          <a:bodyPr/>
          <a:lstStyle/>
          <a:p>
            <a:fld id="{92CA4EE3-D2C4-47AF-9E0E-D066F80B6DF2}" type="slidenum">
              <a:rPr lang="it-IT" smtClean="0"/>
              <a:t>‹N›</a:t>
            </a:fld>
            <a:endParaRPr lang="it-IT"/>
          </a:p>
        </p:txBody>
      </p:sp>
    </p:spTree>
    <p:extLst>
      <p:ext uri="{BB962C8B-B14F-4D97-AF65-F5344CB8AC3E}">
        <p14:creationId xmlns:p14="http://schemas.microsoft.com/office/powerpoint/2010/main" val="51109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B28AAAE-1DE8-8FBB-63F7-663C5ED90A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9ECE427-66A5-1DF4-60E3-AE2F86C9E9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BBAA3A-C415-D4E7-6ECE-78CD40162C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E55A5-859A-4B2F-AC58-D93F00424CB7}" type="datetimeFigureOut">
              <a:rPr lang="it-IT" smtClean="0"/>
              <a:t>24/05/2023</a:t>
            </a:fld>
            <a:endParaRPr lang="it-IT"/>
          </a:p>
        </p:txBody>
      </p:sp>
      <p:sp>
        <p:nvSpPr>
          <p:cNvPr id="5" name="Segnaposto piè di pagina 4">
            <a:extLst>
              <a:ext uri="{FF2B5EF4-FFF2-40B4-BE49-F238E27FC236}">
                <a16:creationId xmlns:a16="http://schemas.microsoft.com/office/drawing/2014/main" id="{878E1AC6-7A79-7CEA-0DE6-CEC3BAE09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F268BB9-2F9F-B8E6-0762-058313473E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A4EE3-D2C4-47AF-9E0E-D066F80B6DF2}" type="slidenum">
              <a:rPr lang="it-IT" smtClean="0"/>
              <a:t>‹N›</a:t>
            </a:fld>
            <a:endParaRPr lang="it-IT"/>
          </a:p>
        </p:txBody>
      </p:sp>
    </p:spTree>
    <p:extLst>
      <p:ext uri="{BB962C8B-B14F-4D97-AF65-F5344CB8AC3E}">
        <p14:creationId xmlns:p14="http://schemas.microsoft.com/office/powerpoint/2010/main" val="21531845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7/06/relationships/model3d" Target="../media/model3d1.glb" /><Relationship Id="rId2" Type="http://schemas.openxmlformats.org/officeDocument/2006/relationships/image" Target="../media/image1.png" /><Relationship Id="rId1" Type="http://schemas.openxmlformats.org/officeDocument/2006/relationships/slideLayout" Target="../slideLayouts/slideLayout1.xml" /><Relationship Id="rId5" Type="http://schemas.openxmlformats.org/officeDocument/2006/relationships/image" Target="../media/image3.png"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8.xml" /></Relationships>
</file>

<file path=ppt/slides/_rels/slide11.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png" /><Relationship Id="rId1" Type="http://schemas.openxmlformats.org/officeDocument/2006/relationships/slideLayout" Target="../slideLayouts/slideLayout5.xml" /></Relationships>
</file>

<file path=ppt/slides/_rels/slide12.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5.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8.xml" /></Relationships>
</file>

<file path=ppt/slides/_rels/slide3.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8.xml" /></Relationships>
</file>

<file path=ppt/slides/_rels/slide4.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Layout" Target="../slideLayouts/slideLayout4.xml" /></Relationships>
</file>

<file path=ppt/slides/_rels/slide5.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5.xml" /></Relationships>
</file>

<file path=ppt/slides/_rels/slide6.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9.xml" /></Relationships>
</file>

<file path=ppt/slides/_rels/slide7.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8.xml" /></Relationships>
</file>

<file path=ppt/slides/_rels/slide8.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8.xml" /></Relationships>
</file>

<file path=ppt/slides/_rels/slide9.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9.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D2C769-D064-A17A-1C7E-BC38D3DC8CA4}"/>
              </a:ext>
            </a:extLst>
          </p:cNvPr>
          <p:cNvSpPr>
            <a:spLocks noGrp="1"/>
          </p:cNvSpPr>
          <p:nvPr>
            <p:ph type="ctrTitle"/>
          </p:nvPr>
        </p:nvSpPr>
        <p:spPr>
          <a:xfrm>
            <a:off x="1430991" y="416860"/>
            <a:ext cx="8843682" cy="1793454"/>
          </a:xfrm>
        </p:spPr>
        <p:txBody>
          <a:bodyPr>
            <a:normAutofit fontScale="90000"/>
          </a:bodyPr>
          <a:lstStyle/>
          <a:p>
            <a:r>
              <a:rPr lang="it-IT" dirty="0">
                <a:latin typeface="Comic Sans MS" panose="030F0702030302020204" pitchFamily="66" charset="0"/>
              </a:rPr>
              <a:t>L’APPARATO CARDIOCIRCOLATORIO</a:t>
            </a:r>
          </a:p>
        </p:txBody>
      </p:sp>
      <p:pic>
        <p:nvPicPr>
          <p:cNvPr id="4" name="Immagine 3">
            <a:extLst>
              <a:ext uri="{FF2B5EF4-FFF2-40B4-BE49-F238E27FC236}">
                <a16:creationId xmlns:a16="http://schemas.microsoft.com/office/drawing/2014/main" id="{556832C4-4727-B7E2-D4C0-F611C8F2D80B}"/>
              </a:ext>
            </a:extLst>
          </p:cNvPr>
          <p:cNvPicPr>
            <a:picLocks noChangeAspect="1"/>
          </p:cNvPicPr>
          <p:nvPr/>
        </p:nvPicPr>
        <p:blipFill>
          <a:blip r:embed="rId2"/>
          <a:stretch>
            <a:fillRect/>
          </a:stretch>
        </p:blipFill>
        <p:spPr>
          <a:xfrm>
            <a:off x="690281" y="2716306"/>
            <a:ext cx="5110163" cy="3366527"/>
          </a:xfrm>
          <a:prstGeom prst="rect">
            <a:avLst/>
          </a:prstGeom>
        </p:spPr>
      </p:pic>
      <mc:AlternateContent xmlns:mc="http://schemas.openxmlformats.org/markup-compatibility/2006">
        <mc:Choice xmlns:am3d="http://schemas.microsoft.com/office/drawing/2017/model3d" xmlns="" Requires="am3d">
          <p:graphicFrame>
            <p:nvGraphicFramePr>
              <p:cNvPr id="6" name="Segnaposto immagine 26" descr="Cuore che batte">
                <a:extLst>
                  <a:ext uri="{FF2B5EF4-FFF2-40B4-BE49-F238E27FC236}">
                    <a16:creationId xmlns:a16="http://schemas.microsoft.com/office/drawing/2014/main" id="{9D1E87A4-90A7-2623-7AB7-464FE9A5351C}"/>
                  </a:ext>
                </a:extLst>
              </p:cNvPr>
              <p:cNvGraphicFramePr>
                <a:graphicFrameLocks noChangeAspect="1"/>
              </p:cNvGraphicFramePr>
              <p:nvPr>
                <p:extLst>
                  <p:ext uri="{D42A27DB-BD31-4B8C-83A1-F6EECF244321}">
                    <p14:modId xmlns:p14="http://schemas.microsoft.com/office/powerpoint/2010/main" val="2925531179"/>
                  </p:ext>
                </p:extLst>
              </p:nvPr>
            </p:nvGraphicFramePr>
            <p:xfrm>
              <a:off x="6391556" y="2210313"/>
              <a:ext cx="4170349" cy="4849440"/>
            </p:xfrm>
            <a:graphic>
              <a:graphicData uri="http://schemas.microsoft.com/office/drawing/2017/model3d">
                <am3d:model3d r:embed="rId3">
                  <am3d:spPr>
                    <a:xfrm>
                      <a:off x="0" y="0"/>
                      <a:ext cx="4170349" cy="4849440"/>
                    </a:xfrm>
                    <a:prstGeom prst="rect">
                      <a:avLst/>
                    </a:prstGeom>
                  </am3d:spPr>
                  <am3d:camera>
                    <am3d:pos x="0" y="0" z="64201578"/>
                    <am3d:up dx="0" dy="36000000" dz="0"/>
                    <am3d:lookAt x="0" y="0" z="0"/>
                    <am3d:perspective fov="2700000"/>
                  </am3d:camera>
                  <am3d:trans>
                    <am3d:meterPerModelUnit n="5624546" d="1000000"/>
                    <am3d:preTrans dx="225996" dy="-17636886" dz="3137461"/>
                    <am3d:scale>
                      <am3d:sx n="1000000" d="1000000"/>
                      <am3d:sy n="1000000" d="1000000"/>
                      <am3d:sz n="1000000" d="1000000"/>
                    </am3d:scale>
                    <am3d:rot ax="725456" ay="-376103" az="-80392"/>
                    <am3d:postTrans dx="0" dy="0" dz="0"/>
                  </am3d:trans>
                  <am3d:raster rName="Office3DRenderer" rVer="16.0.8326">
                    <am3d:blip r:embed="rId4"/>
                  </am3d:raster>
                  <am3d:extLst>
                    <a:ext uri="{9A65AA19-BECB-4387-8358-8AD5134E1D82}">
                      <a3danim:embedAnim xmlns:a3danim="http://schemas.microsoft.com/office/drawing/2018/animation/model3d" animId="0">
                        <a3danim:animPr length="1000" count="indefinite"/>
                      </a3danim:embedAnim>
                    </a:ext>
                    <a:ext uri="{E9DE012E-A134-456F-84FE-255F9AAD75C6}">
                      <a3danim:posterFrame xmlns:a3danim="http://schemas.microsoft.com/office/drawing/2018/animation/model3d" animId="0"/>
                    </a:ext>
                  </am3d:extLst>
                  <am3d:objViewport viewportSz="60423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Segnaposto immagine 26" descr="Cuore che batte">
                <a:extLst>
                  <a:ext uri="{FF2B5EF4-FFF2-40B4-BE49-F238E27FC236}">
                    <a16:creationId xmlns:a16="http://schemas.microsoft.com/office/drawing/2014/main" id="{9D1E87A4-90A7-2623-7AB7-464FE9A5351C}"/>
                  </a:ext>
                </a:extLst>
              </p:cNvPr>
              <p:cNvPicPr>
                <a:picLocks noGrp="1" noRot="1" noChangeAspect="1" noMove="1" noResize="1" noEditPoints="1" noAdjustHandles="1" noChangeArrowheads="1" noChangeShapeType="1" noCrop="1"/>
              </p:cNvPicPr>
              <p:nvPr/>
            </p:nvPicPr>
            <p:blipFill>
              <a:blip r:embed="rId5"/>
              <a:stretch>
                <a:fillRect/>
              </a:stretch>
            </p:blipFill>
            <p:spPr>
              <a:xfrm>
                <a:off x="6391556" y="2210313"/>
                <a:ext cx="4170349" cy="4849440"/>
              </a:xfrm>
              <a:prstGeom prst="rect">
                <a:avLst/>
              </a:prstGeom>
            </p:spPr>
          </p:pic>
        </mc:Fallback>
      </mc:AlternateContent>
    </p:spTree>
    <p:extLst>
      <p:ext uri="{BB962C8B-B14F-4D97-AF65-F5344CB8AC3E}">
        <p14:creationId xmlns:p14="http://schemas.microsoft.com/office/powerpoint/2010/main" val="1585105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1000" fill="hold"/>
                                        <p:tgtEl>
                                          <p:spTgt spid="6"/>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70C5CA-E504-7188-5B92-B2C2F8128F9D}"/>
              </a:ext>
            </a:extLst>
          </p:cNvPr>
          <p:cNvSpPr>
            <a:spLocks noGrp="1"/>
          </p:cNvSpPr>
          <p:nvPr>
            <p:ph type="title"/>
          </p:nvPr>
        </p:nvSpPr>
        <p:spPr>
          <a:xfrm>
            <a:off x="839788" y="457200"/>
            <a:ext cx="4230976" cy="1413164"/>
          </a:xfrm>
        </p:spPr>
        <p:txBody>
          <a:bodyPr>
            <a:noAutofit/>
          </a:bodyPr>
          <a:lstStyle/>
          <a:p>
            <a:r>
              <a:rPr lang="it-IT" sz="3600" dirty="0">
                <a:latin typeface="Comic Sans MS" panose="030F0702030302020204" pitchFamily="66" charset="0"/>
              </a:rPr>
              <a:t>ARTERIE, VENE E CAPILLARI</a:t>
            </a:r>
          </a:p>
        </p:txBody>
      </p:sp>
      <p:pic>
        <p:nvPicPr>
          <p:cNvPr id="5" name="Segnaposto contenuto 4">
            <a:extLst>
              <a:ext uri="{FF2B5EF4-FFF2-40B4-BE49-F238E27FC236}">
                <a16:creationId xmlns:a16="http://schemas.microsoft.com/office/drawing/2014/main" id="{AFD802EE-F433-19C1-7272-4443F945E508}"/>
              </a:ext>
            </a:extLst>
          </p:cNvPr>
          <p:cNvPicPr>
            <a:picLocks noGrp="1" noChangeAspect="1"/>
          </p:cNvPicPr>
          <p:nvPr>
            <p:ph idx="1"/>
          </p:nvPr>
        </p:nvPicPr>
        <p:blipFill>
          <a:blip r:embed="rId2"/>
          <a:stretch>
            <a:fillRect/>
          </a:stretch>
        </p:blipFill>
        <p:spPr>
          <a:xfrm>
            <a:off x="5698505" y="1870364"/>
            <a:ext cx="5016355" cy="3465368"/>
          </a:xfrm>
          <a:prstGeom prst="rect">
            <a:avLst/>
          </a:prstGeom>
        </p:spPr>
      </p:pic>
      <p:sp>
        <p:nvSpPr>
          <p:cNvPr id="4" name="Segnaposto testo 3">
            <a:extLst>
              <a:ext uri="{FF2B5EF4-FFF2-40B4-BE49-F238E27FC236}">
                <a16:creationId xmlns:a16="http://schemas.microsoft.com/office/drawing/2014/main" id="{5222C34A-DEE6-0843-AA11-7108FAEA6EE3}"/>
              </a:ext>
            </a:extLst>
          </p:cNvPr>
          <p:cNvSpPr>
            <a:spLocks noGrp="1"/>
          </p:cNvSpPr>
          <p:nvPr>
            <p:ph type="body" sz="half" idx="2"/>
          </p:nvPr>
        </p:nvSpPr>
        <p:spPr>
          <a:xfrm>
            <a:off x="839788" y="2057400"/>
            <a:ext cx="4230976" cy="3811588"/>
          </a:xfrm>
        </p:spPr>
        <p:txBody>
          <a:bodyPr>
            <a:normAutofit/>
          </a:bodyPr>
          <a:lstStyle/>
          <a:p>
            <a:r>
              <a:rPr lang="it-IT" sz="2000" dirty="0"/>
              <a:t>Il sangue esercita sulle pareti delle arterie una pressione chiamata </a:t>
            </a:r>
            <a:r>
              <a:rPr lang="it-IT" sz="2000" dirty="0">
                <a:solidFill>
                  <a:srgbClr val="33CCFF"/>
                </a:solidFill>
              </a:rPr>
              <a:t>pressione arteriosa</a:t>
            </a:r>
            <a:r>
              <a:rPr lang="it-IT" sz="2000" dirty="0"/>
              <a:t>. Le vene, rispetto alle arterie, hanno una parete molto più sottile perché la pressione esercitata dal sangue è minore. Le vene più grosse, soprattutto quelle delle gambe hanno </a:t>
            </a:r>
            <a:r>
              <a:rPr lang="it-IT" sz="2000" dirty="0">
                <a:solidFill>
                  <a:srgbClr val="33CCFF"/>
                </a:solidFill>
              </a:rPr>
              <a:t>la valvola a nido di rondine </a:t>
            </a:r>
            <a:r>
              <a:rPr lang="it-IT" sz="2000" dirty="0"/>
              <a:t>che permette al sangue di salire ma non di scendere. </a:t>
            </a:r>
          </a:p>
          <a:p>
            <a:r>
              <a:rPr lang="it-IT" sz="2000" dirty="0"/>
              <a:t>I capillari invece hanno una parete formata da solo uno strato di cellule piatte, quindi è molto sottile.</a:t>
            </a:r>
          </a:p>
        </p:txBody>
      </p:sp>
    </p:spTree>
    <p:extLst>
      <p:ext uri="{BB962C8B-B14F-4D97-AF65-F5344CB8AC3E}">
        <p14:creationId xmlns:p14="http://schemas.microsoft.com/office/powerpoint/2010/main" val="374036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C43425-5859-AE52-EF70-2F0F22C248C7}"/>
              </a:ext>
            </a:extLst>
          </p:cNvPr>
          <p:cNvSpPr>
            <a:spLocks noGrp="1"/>
          </p:cNvSpPr>
          <p:nvPr>
            <p:ph type="title"/>
          </p:nvPr>
        </p:nvSpPr>
        <p:spPr/>
        <p:txBody>
          <a:bodyPr/>
          <a:lstStyle/>
          <a:p>
            <a:r>
              <a:rPr lang="it-IT" dirty="0">
                <a:latin typeface="Comic Sans MS" panose="030F0702030302020204" pitchFamily="66" charset="0"/>
              </a:rPr>
              <a:t>I vasi principali dei due circoli</a:t>
            </a:r>
          </a:p>
        </p:txBody>
      </p:sp>
      <p:sp>
        <p:nvSpPr>
          <p:cNvPr id="3" name="Segnaposto testo 2">
            <a:extLst>
              <a:ext uri="{FF2B5EF4-FFF2-40B4-BE49-F238E27FC236}">
                <a16:creationId xmlns:a16="http://schemas.microsoft.com/office/drawing/2014/main" id="{C1603F76-8366-F233-8823-FCE199769772}"/>
              </a:ext>
            </a:extLst>
          </p:cNvPr>
          <p:cNvSpPr>
            <a:spLocks noGrp="1"/>
          </p:cNvSpPr>
          <p:nvPr>
            <p:ph type="body" idx="1"/>
          </p:nvPr>
        </p:nvSpPr>
        <p:spPr>
          <a:xfrm>
            <a:off x="836612" y="1940860"/>
            <a:ext cx="5157787" cy="577943"/>
          </a:xfrm>
        </p:spPr>
        <p:txBody>
          <a:bodyPr>
            <a:normAutofit/>
          </a:bodyPr>
          <a:lstStyle/>
          <a:p>
            <a:r>
              <a:rPr lang="it-IT" sz="3200" dirty="0"/>
              <a:t>Le arterie</a:t>
            </a:r>
          </a:p>
        </p:txBody>
      </p:sp>
      <p:sp>
        <p:nvSpPr>
          <p:cNvPr id="4" name="Segnaposto contenuto 3">
            <a:extLst>
              <a:ext uri="{FF2B5EF4-FFF2-40B4-BE49-F238E27FC236}">
                <a16:creationId xmlns:a16="http://schemas.microsoft.com/office/drawing/2014/main" id="{7511CCF6-EBFE-2000-25AD-C225EF748FE9}"/>
              </a:ext>
            </a:extLst>
          </p:cNvPr>
          <p:cNvSpPr>
            <a:spLocks noGrp="1"/>
          </p:cNvSpPr>
          <p:nvPr>
            <p:ph sz="half" idx="2"/>
          </p:nvPr>
        </p:nvSpPr>
        <p:spPr/>
        <p:txBody>
          <a:bodyPr>
            <a:noAutofit/>
          </a:bodyPr>
          <a:lstStyle/>
          <a:p>
            <a:pPr marL="0" indent="0">
              <a:buNone/>
            </a:pPr>
            <a:r>
              <a:rPr lang="it-IT" sz="2000" dirty="0"/>
              <a:t>La prima arteria è la </a:t>
            </a:r>
            <a:r>
              <a:rPr lang="it-IT" sz="2000" dirty="0">
                <a:solidFill>
                  <a:srgbClr val="33CCFF"/>
                </a:solidFill>
              </a:rPr>
              <a:t>CAROTIDE</a:t>
            </a:r>
            <a:r>
              <a:rPr lang="it-IT" sz="2000" dirty="0"/>
              <a:t> che porta il sangue al cervello, poi c’è la </a:t>
            </a:r>
            <a:r>
              <a:rPr lang="it-IT" sz="2000" dirty="0">
                <a:solidFill>
                  <a:srgbClr val="33CCFF"/>
                </a:solidFill>
              </a:rPr>
              <a:t>SUCCLAVIA</a:t>
            </a:r>
            <a:r>
              <a:rPr lang="it-IT" sz="2000" dirty="0"/>
              <a:t> che porta il sangue agli arti superiori, l’</a:t>
            </a:r>
            <a:r>
              <a:rPr lang="it-IT" sz="2000" dirty="0">
                <a:solidFill>
                  <a:srgbClr val="33CCFF"/>
                </a:solidFill>
              </a:rPr>
              <a:t>AORTA</a:t>
            </a:r>
            <a:r>
              <a:rPr lang="it-IT" sz="2000" dirty="0"/>
              <a:t> che è il condotto iniziale della circolazione, la </a:t>
            </a:r>
            <a:r>
              <a:rPr lang="it-IT" sz="2000" dirty="0">
                <a:solidFill>
                  <a:srgbClr val="33CCFF"/>
                </a:solidFill>
              </a:rPr>
              <a:t>POLMONARE</a:t>
            </a:r>
            <a:r>
              <a:rPr lang="it-IT" sz="2000" dirty="0"/>
              <a:t> che è il punto d’inizio della circolazione, le </a:t>
            </a:r>
            <a:r>
              <a:rPr lang="it-IT" sz="2000" dirty="0">
                <a:solidFill>
                  <a:srgbClr val="33CCFF"/>
                </a:solidFill>
              </a:rPr>
              <a:t>CORONARIE</a:t>
            </a:r>
            <a:r>
              <a:rPr lang="it-IT" sz="2000" dirty="0"/>
              <a:t> che si formano dalla diramazione dell’aorta e circondano il cuore e infine la </a:t>
            </a:r>
            <a:r>
              <a:rPr lang="it-IT" sz="2000" dirty="0">
                <a:solidFill>
                  <a:srgbClr val="33CCFF"/>
                </a:solidFill>
              </a:rPr>
              <a:t>FEMORALE</a:t>
            </a:r>
            <a:r>
              <a:rPr lang="it-IT" sz="2000" dirty="0"/>
              <a:t> che è quella che porta il sangue agli arti inferiori.</a:t>
            </a:r>
          </a:p>
        </p:txBody>
      </p:sp>
      <p:sp>
        <p:nvSpPr>
          <p:cNvPr id="5" name="Segnaposto testo 4">
            <a:extLst>
              <a:ext uri="{FF2B5EF4-FFF2-40B4-BE49-F238E27FC236}">
                <a16:creationId xmlns:a16="http://schemas.microsoft.com/office/drawing/2014/main" id="{D5AE7E3A-D8A2-5FA7-30D4-C8509814B7E4}"/>
              </a:ext>
            </a:extLst>
          </p:cNvPr>
          <p:cNvSpPr>
            <a:spLocks noGrp="1"/>
          </p:cNvSpPr>
          <p:nvPr>
            <p:ph type="body" sz="quarter" idx="3"/>
          </p:nvPr>
        </p:nvSpPr>
        <p:spPr/>
        <p:txBody>
          <a:bodyPr>
            <a:normAutofit/>
          </a:bodyPr>
          <a:lstStyle/>
          <a:p>
            <a:r>
              <a:rPr lang="it-IT" sz="3200" dirty="0"/>
              <a:t>Le vene</a:t>
            </a:r>
          </a:p>
        </p:txBody>
      </p:sp>
      <p:sp>
        <p:nvSpPr>
          <p:cNvPr id="6" name="Segnaposto contenuto 5">
            <a:extLst>
              <a:ext uri="{FF2B5EF4-FFF2-40B4-BE49-F238E27FC236}">
                <a16:creationId xmlns:a16="http://schemas.microsoft.com/office/drawing/2014/main" id="{A801D622-C35F-9784-47D1-8410771FF38B}"/>
              </a:ext>
            </a:extLst>
          </p:cNvPr>
          <p:cNvSpPr>
            <a:spLocks noGrp="1"/>
          </p:cNvSpPr>
          <p:nvPr>
            <p:ph sz="quarter" idx="4"/>
          </p:nvPr>
        </p:nvSpPr>
        <p:spPr/>
        <p:txBody>
          <a:bodyPr>
            <a:normAutofit/>
          </a:bodyPr>
          <a:lstStyle/>
          <a:p>
            <a:pPr marL="0" indent="0">
              <a:buNone/>
            </a:pPr>
            <a:r>
              <a:rPr lang="it-IT" sz="2000" dirty="0"/>
              <a:t>Come prima vena c’è la </a:t>
            </a:r>
            <a:r>
              <a:rPr lang="it-IT" sz="2000" dirty="0">
                <a:solidFill>
                  <a:srgbClr val="33CCFF"/>
                </a:solidFill>
              </a:rPr>
              <a:t>GIUGULARE</a:t>
            </a:r>
            <a:r>
              <a:rPr lang="it-IT" sz="2000" dirty="0"/>
              <a:t> che raccoglie il sangue dalla testa, la </a:t>
            </a:r>
            <a:r>
              <a:rPr lang="it-IT" sz="2000" dirty="0">
                <a:solidFill>
                  <a:srgbClr val="33CCFF"/>
                </a:solidFill>
              </a:rPr>
              <a:t>SUCCLAVIA</a:t>
            </a:r>
            <a:r>
              <a:rPr lang="it-IT" sz="2000" dirty="0"/>
              <a:t> che raccoglie il sangue degli arti superiori, la </a:t>
            </a:r>
            <a:r>
              <a:rPr lang="it-IT" sz="2000" dirty="0">
                <a:solidFill>
                  <a:srgbClr val="33CCFF"/>
                </a:solidFill>
              </a:rPr>
              <a:t>CAVA SUPERIORE </a:t>
            </a:r>
            <a:r>
              <a:rPr lang="it-IT" sz="2000" dirty="0"/>
              <a:t>che raccoglie il sangue dagli arti superiori e dal tronco, la</a:t>
            </a:r>
            <a:r>
              <a:rPr lang="it-IT" sz="2000" dirty="0">
                <a:solidFill>
                  <a:srgbClr val="33CCFF"/>
                </a:solidFill>
              </a:rPr>
              <a:t> POLMONARE </a:t>
            </a:r>
            <a:r>
              <a:rPr lang="it-IT" sz="2000" dirty="0"/>
              <a:t>che raccoglie il sangue proveniente dai polmoni, la </a:t>
            </a:r>
            <a:r>
              <a:rPr lang="it-IT" sz="2000" dirty="0">
                <a:solidFill>
                  <a:srgbClr val="33CCFF"/>
                </a:solidFill>
              </a:rPr>
              <a:t>CARDIACA</a:t>
            </a:r>
            <a:r>
              <a:rPr lang="it-IT" sz="2000" dirty="0"/>
              <a:t> che raccoglie il sangue che alimenta il cuore, la </a:t>
            </a:r>
            <a:r>
              <a:rPr lang="it-IT" sz="2000" dirty="0">
                <a:solidFill>
                  <a:srgbClr val="33CCFF"/>
                </a:solidFill>
              </a:rPr>
              <a:t>CAVA INFERIORE </a:t>
            </a:r>
            <a:r>
              <a:rPr lang="it-IT" sz="2000" dirty="0"/>
              <a:t>che raccoglie il sangue proveniente dal bacino e dagli arti inferiori e infine la </a:t>
            </a:r>
            <a:r>
              <a:rPr lang="it-IT" sz="2000" dirty="0">
                <a:solidFill>
                  <a:srgbClr val="33CCFF"/>
                </a:solidFill>
              </a:rPr>
              <a:t>FEMORALE</a:t>
            </a:r>
            <a:r>
              <a:rPr lang="it-IT" sz="2000" dirty="0"/>
              <a:t> che raccoglie il sangue proveniente dagli arti inferiori.</a:t>
            </a:r>
          </a:p>
        </p:txBody>
      </p:sp>
      <p:pic>
        <p:nvPicPr>
          <p:cNvPr id="7" name="Immagine 6">
            <a:extLst>
              <a:ext uri="{FF2B5EF4-FFF2-40B4-BE49-F238E27FC236}">
                <a16:creationId xmlns:a16="http://schemas.microsoft.com/office/drawing/2014/main" id="{9E9045AA-B936-5B14-4689-6276B8CEAA4B}"/>
              </a:ext>
            </a:extLst>
          </p:cNvPr>
          <p:cNvPicPr>
            <a:picLocks noChangeAspect="1"/>
          </p:cNvPicPr>
          <p:nvPr/>
        </p:nvPicPr>
        <p:blipFill>
          <a:blip r:embed="rId2"/>
          <a:stretch>
            <a:fillRect/>
          </a:stretch>
        </p:blipFill>
        <p:spPr>
          <a:xfrm>
            <a:off x="9093152" y="585274"/>
            <a:ext cx="2686423" cy="1722938"/>
          </a:xfrm>
          <a:prstGeom prst="rect">
            <a:avLst/>
          </a:prstGeom>
        </p:spPr>
      </p:pic>
      <p:pic>
        <p:nvPicPr>
          <p:cNvPr id="8" name="Immagine 7">
            <a:extLst>
              <a:ext uri="{FF2B5EF4-FFF2-40B4-BE49-F238E27FC236}">
                <a16:creationId xmlns:a16="http://schemas.microsoft.com/office/drawing/2014/main" id="{D3AAB3F3-C5C3-6444-BD4D-0DA57BE64546}"/>
              </a:ext>
            </a:extLst>
          </p:cNvPr>
          <p:cNvPicPr>
            <a:picLocks noChangeAspect="1"/>
          </p:cNvPicPr>
          <p:nvPr/>
        </p:nvPicPr>
        <p:blipFill>
          <a:blip r:embed="rId3"/>
          <a:stretch>
            <a:fillRect/>
          </a:stretch>
        </p:blipFill>
        <p:spPr>
          <a:xfrm>
            <a:off x="2958180" y="4961965"/>
            <a:ext cx="3036219" cy="1896035"/>
          </a:xfrm>
          <a:prstGeom prst="rect">
            <a:avLst/>
          </a:prstGeom>
        </p:spPr>
      </p:pic>
    </p:spTree>
    <p:extLst>
      <p:ext uri="{BB962C8B-B14F-4D97-AF65-F5344CB8AC3E}">
        <p14:creationId xmlns:p14="http://schemas.microsoft.com/office/powerpoint/2010/main" val="1197715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CE3158-8159-0918-1982-829C71CBE84A}"/>
              </a:ext>
            </a:extLst>
          </p:cNvPr>
          <p:cNvSpPr>
            <a:spLocks noGrp="1"/>
          </p:cNvSpPr>
          <p:nvPr>
            <p:ph type="title"/>
          </p:nvPr>
        </p:nvSpPr>
        <p:spPr/>
        <p:txBody>
          <a:bodyPr/>
          <a:lstStyle/>
          <a:p>
            <a:r>
              <a:rPr lang="it-IT">
                <a:latin typeface="Comic Sans MS" panose="030F0702030302020204" pitchFamily="66" charset="0"/>
              </a:rPr>
              <a:t>Che alimentazione avere per un cuore sano</a:t>
            </a:r>
          </a:p>
        </p:txBody>
      </p:sp>
      <p:sp>
        <p:nvSpPr>
          <p:cNvPr id="4" name="Segnaposto contenuto 3">
            <a:extLst>
              <a:ext uri="{FF2B5EF4-FFF2-40B4-BE49-F238E27FC236}">
                <a16:creationId xmlns:a16="http://schemas.microsoft.com/office/drawing/2014/main" id="{6940CF15-B461-7A69-617B-67A62D5BFD1E}"/>
              </a:ext>
            </a:extLst>
          </p:cNvPr>
          <p:cNvSpPr>
            <a:spLocks noGrp="1"/>
          </p:cNvSpPr>
          <p:nvPr>
            <p:ph sz="half" idx="2"/>
          </p:nvPr>
        </p:nvSpPr>
        <p:spPr>
          <a:xfrm>
            <a:off x="699910" y="1690688"/>
            <a:ext cx="5157787" cy="3684588"/>
          </a:xfrm>
        </p:spPr>
        <p:txBody>
          <a:bodyPr>
            <a:normAutofit fontScale="92500"/>
          </a:bodyPr>
          <a:lstStyle/>
          <a:p>
            <a:pPr marL="0" indent="0">
              <a:buNone/>
            </a:pPr>
            <a:r>
              <a:rPr lang="it-IT"/>
              <a:t>Bisogna limitare sicuramente i grassi saturi e il colesterolo mentre si dovrebbero mangiare molte fibre, vitamine, sali minerali, frutta e verdura. Altri cibi utili possono essere il pesce, i legumi, la carne bianca, le noci, il radicchio. Quindi un’alimentazione sana che ci aiuta a mantenere il nostro cuore sano  deve essere molto equilibrata.  </a:t>
            </a:r>
          </a:p>
        </p:txBody>
      </p:sp>
      <p:sp>
        <p:nvSpPr>
          <p:cNvPr id="6" name="Segnaposto contenuto 5">
            <a:extLst>
              <a:ext uri="{FF2B5EF4-FFF2-40B4-BE49-F238E27FC236}">
                <a16:creationId xmlns:a16="http://schemas.microsoft.com/office/drawing/2014/main" id="{6A885E34-5640-3D7F-5E1E-B0AB9015CE98}"/>
              </a:ext>
            </a:extLst>
          </p:cNvPr>
          <p:cNvSpPr>
            <a:spLocks noGrp="1"/>
          </p:cNvSpPr>
          <p:nvPr>
            <p:ph sz="quarter" idx="4"/>
          </p:nvPr>
        </p:nvSpPr>
        <p:spPr>
          <a:xfrm>
            <a:off x="6014948" y="1690688"/>
            <a:ext cx="5183188" cy="3684588"/>
          </a:xfrm>
        </p:spPr>
        <p:txBody>
          <a:bodyPr>
            <a:normAutofit fontScale="92500"/>
          </a:bodyPr>
          <a:lstStyle/>
          <a:p>
            <a:pPr marL="0" indent="0">
              <a:buNone/>
            </a:pPr>
            <a:r>
              <a:rPr lang="it-IT"/>
              <a:t>Non si deve fumare, si deve mantenere un peso regolare e l'attività fisica aiuta molto. Aiuta molto anche allontanare lo stress. </a:t>
            </a:r>
          </a:p>
        </p:txBody>
      </p:sp>
      <p:pic>
        <p:nvPicPr>
          <p:cNvPr id="7" name="Immagine 7">
            <a:extLst>
              <a:ext uri="{FF2B5EF4-FFF2-40B4-BE49-F238E27FC236}">
                <a16:creationId xmlns:a16="http://schemas.microsoft.com/office/drawing/2014/main" id="{E1DC2029-8254-26FE-391F-71A38637E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3990" y="3270264"/>
            <a:ext cx="3337081" cy="3284390"/>
          </a:xfrm>
          <a:prstGeom prst="rect">
            <a:avLst/>
          </a:prstGeom>
        </p:spPr>
      </p:pic>
    </p:spTree>
    <p:extLst>
      <p:ext uri="{BB962C8B-B14F-4D97-AF65-F5344CB8AC3E}">
        <p14:creationId xmlns:p14="http://schemas.microsoft.com/office/powerpoint/2010/main" val="1119641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602B1-DB00-FF38-F356-63CA20FF417F}"/>
              </a:ext>
            </a:extLst>
          </p:cNvPr>
          <p:cNvSpPr>
            <a:spLocks noGrp="1"/>
          </p:cNvSpPr>
          <p:nvPr>
            <p:ph type="title"/>
          </p:nvPr>
        </p:nvSpPr>
        <p:spPr>
          <a:xfrm>
            <a:off x="1748117" y="0"/>
            <a:ext cx="9382145" cy="6857999"/>
          </a:xfrm>
        </p:spPr>
        <p:txBody>
          <a:bodyPr>
            <a:normAutofit/>
          </a:bodyPr>
          <a:lstStyle/>
          <a:p>
            <a:pPr algn="ctr"/>
            <a:r>
              <a:rPr lang="it-IT" dirty="0">
                <a:latin typeface="Comic Sans MS" panose="030F0702030302020204" pitchFamily="66" charset="0"/>
              </a:rPr>
              <a:t>Lavoro svolto da: </a:t>
            </a:r>
            <a:br>
              <a:rPr lang="it-IT" dirty="0">
                <a:latin typeface="Comic Sans MS" panose="030F0702030302020204" pitchFamily="66" charset="0"/>
              </a:rPr>
            </a:br>
            <a:r>
              <a:rPr lang="it-IT" dirty="0">
                <a:latin typeface="Comic Sans MS" panose="030F0702030302020204" pitchFamily="66" charset="0"/>
              </a:rPr>
              <a:t>Flavia Ciulla</a:t>
            </a:r>
            <a:br>
              <a:rPr lang="it-IT" dirty="0">
                <a:latin typeface="Comic Sans MS" panose="030F0702030302020204" pitchFamily="66" charset="0"/>
              </a:rPr>
            </a:br>
            <a:r>
              <a:rPr lang="it-IT" dirty="0">
                <a:latin typeface="Comic Sans MS" panose="030F0702030302020204" pitchFamily="66" charset="0"/>
              </a:rPr>
              <a:t>Elisa Amato</a:t>
            </a:r>
            <a:br>
              <a:rPr lang="it-IT" dirty="0">
                <a:latin typeface="Comic Sans MS" panose="030F0702030302020204" pitchFamily="66" charset="0"/>
              </a:rPr>
            </a:br>
            <a:r>
              <a:rPr lang="it-IT" dirty="0" err="1">
                <a:latin typeface="Comic Sans MS" panose="030F0702030302020204" pitchFamily="66" charset="0"/>
              </a:rPr>
              <a:t>Aurinn</a:t>
            </a:r>
            <a:r>
              <a:rPr lang="it-IT" dirty="0">
                <a:latin typeface="Comic Sans MS" panose="030F0702030302020204" pitchFamily="66" charset="0"/>
              </a:rPr>
              <a:t> Valletta</a:t>
            </a:r>
          </a:p>
        </p:txBody>
      </p:sp>
    </p:spTree>
    <p:extLst>
      <p:ext uri="{BB962C8B-B14F-4D97-AF65-F5344CB8AC3E}">
        <p14:creationId xmlns:p14="http://schemas.microsoft.com/office/powerpoint/2010/main" val="3455118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175AD7-C819-1DFA-E367-61155B1CC938}"/>
              </a:ext>
            </a:extLst>
          </p:cNvPr>
          <p:cNvSpPr>
            <a:spLocks noGrp="1"/>
          </p:cNvSpPr>
          <p:nvPr>
            <p:ph type="title"/>
          </p:nvPr>
        </p:nvSpPr>
        <p:spPr>
          <a:xfrm>
            <a:off x="497541" y="457200"/>
            <a:ext cx="4685647" cy="1600200"/>
          </a:xfrm>
        </p:spPr>
        <p:txBody>
          <a:bodyPr/>
          <a:lstStyle/>
          <a:p>
            <a:r>
              <a:rPr lang="it-IT" dirty="0">
                <a:latin typeface="Comic Sans MS" panose="030F0702030302020204" pitchFamily="66" charset="0"/>
              </a:rPr>
              <a:t>Gli organi dell’apparato circolatorio</a:t>
            </a:r>
          </a:p>
        </p:txBody>
      </p:sp>
      <p:pic>
        <p:nvPicPr>
          <p:cNvPr id="5" name="Segnaposto contenuto 4">
            <a:extLst>
              <a:ext uri="{FF2B5EF4-FFF2-40B4-BE49-F238E27FC236}">
                <a16:creationId xmlns:a16="http://schemas.microsoft.com/office/drawing/2014/main" id="{86334275-23BF-A010-9FC5-7E95FBFDA245}"/>
              </a:ext>
            </a:extLst>
          </p:cNvPr>
          <p:cNvPicPr>
            <a:picLocks noGrp="1" noChangeAspect="1"/>
          </p:cNvPicPr>
          <p:nvPr>
            <p:ph idx="1"/>
          </p:nvPr>
        </p:nvPicPr>
        <p:blipFill>
          <a:blip r:embed="rId2"/>
          <a:stretch>
            <a:fillRect/>
          </a:stretch>
        </p:blipFill>
        <p:spPr>
          <a:xfrm>
            <a:off x="5841066" y="1731963"/>
            <a:ext cx="4816238" cy="4521574"/>
          </a:xfrm>
          <a:prstGeom prst="rect">
            <a:avLst/>
          </a:prstGeom>
        </p:spPr>
      </p:pic>
      <p:sp>
        <p:nvSpPr>
          <p:cNvPr id="4" name="Segnaposto testo 3">
            <a:extLst>
              <a:ext uri="{FF2B5EF4-FFF2-40B4-BE49-F238E27FC236}">
                <a16:creationId xmlns:a16="http://schemas.microsoft.com/office/drawing/2014/main" id="{B099F967-F868-2663-A647-60D685EE3BA4}"/>
              </a:ext>
            </a:extLst>
          </p:cNvPr>
          <p:cNvSpPr>
            <a:spLocks noGrp="1"/>
          </p:cNvSpPr>
          <p:nvPr>
            <p:ph type="body" sz="half" idx="2"/>
          </p:nvPr>
        </p:nvSpPr>
        <p:spPr/>
        <p:txBody>
          <a:bodyPr>
            <a:noAutofit/>
          </a:bodyPr>
          <a:lstStyle/>
          <a:p>
            <a:pPr algn="l"/>
            <a:r>
              <a:rPr lang="it-IT" sz="1800" b="0" i="0" dirty="0">
                <a:solidFill>
                  <a:srgbClr val="222222"/>
                </a:solidFill>
                <a:effectLst/>
                <a:latin typeface="Arial" panose="020B0604020202020204" pitchFamily="34" charset="0"/>
              </a:rPr>
              <a:t>L'apparato circolatorio è formato dal </a:t>
            </a:r>
            <a:r>
              <a:rPr lang="it-IT" sz="1800" b="0" i="0" dirty="0">
                <a:solidFill>
                  <a:srgbClr val="33CCFF"/>
                </a:solidFill>
                <a:effectLst/>
                <a:latin typeface="Arial" panose="020B0604020202020204" pitchFamily="34" charset="0"/>
              </a:rPr>
              <a:t>CUORE</a:t>
            </a:r>
            <a:r>
              <a:rPr lang="it-IT" sz="1800" b="0" i="0" dirty="0">
                <a:solidFill>
                  <a:srgbClr val="222222"/>
                </a:solidFill>
                <a:effectLst/>
                <a:latin typeface="Arial" panose="020B0604020202020204" pitchFamily="34" charset="0"/>
              </a:rPr>
              <a:t> e da un complesso sistema di vasi sanguigni, suddivisi in</a:t>
            </a:r>
            <a:r>
              <a:rPr lang="it-IT" sz="1800" b="0" i="0" dirty="0">
                <a:solidFill>
                  <a:srgbClr val="33CCFF"/>
                </a:solidFill>
                <a:effectLst/>
                <a:latin typeface="Arial" panose="020B0604020202020204" pitchFamily="34" charset="0"/>
              </a:rPr>
              <a:t> ARTERIE</a:t>
            </a:r>
            <a:r>
              <a:rPr lang="it-IT" sz="1800" b="0" i="0" dirty="0">
                <a:solidFill>
                  <a:srgbClr val="222222"/>
                </a:solidFill>
                <a:effectLst/>
                <a:latin typeface="Arial" panose="020B0604020202020204" pitchFamily="34" charset="0"/>
              </a:rPr>
              <a:t>, </a:t>
            </a:r>
            <a:r>
              <a:rPr lang="it-IT" sz="1800" b="0" i="0" dirty="0">
                <a:solidFill>
                  <a:srgbClr val="33CCFF"/>
                </a:solidFill>
                <a:effectLst/>
                <a:latin typeface="Arial" panose="020B0604020202020204" pitchFamily="34" charset="0"/>
              </a:rPr>
              <a:t>VENE</a:t>
            </a:r>
            <a:r>
              <a:rPr lang="it-IT" sz="1800" b="0" i="0" dirty="0">
                <a:solidFill>
                  <a:srgbClr val="222222"/>
                </a:solidFill>
                <a:effectLst/>
                <a:latin typeface="Arial" panose="020B0604020202020204" pitchFamily="34" charset="0"/>
              </a:rPr>
              <a:t> e </a:t>
            </a:r>
            <a:r>
              <a:rPr lang="it-IT" sz="1800" b="0" i="0" dirty="0">
                <a:solidFill>
                  <a:srgbClr val="33CCFF"/>
                </a:solidFill>
                <a:effectLst/>
                <a:latin typeface="Arial" panose="020B0604020202020204" pitchFamily="34" charset="0"/>
              </a:rPr>
              <a:t>CAPILLARI </a:t>
            </a:r>
            <a:r>
              <a:rPr lang="it-IT" sz="1800" b="0" i="0" dirty="0">
                <a:solidFill>
                  <a:srgbClr val="222222"/>
                </a:solidFill>
                <a:effectLst/>
                <a:latin typeface="Arial" panose="020B0604020202020204" pitchFamily="34" charset="0"/>
              </a:rPr>
              <a:t>Per svolgere le sue funzioni, il sangue deve poter scambiare sostanze con altri apparati come lo scambio di ossigeno e anidride carbonica che avviene nei polmoni, o come  il sangue porta le sostanze di rifiuto nell'apparato urinario. Queste funzioni avvengono con i capillari. Il sangue che proveniente dal cuore viene trasportato in tutto il corpo dalle arterie, mentre le vene trasportano il sangue da tutti gli organi del corpo al cuore. </a:t>
            </a:r>
          </a:p>
          <a:p>
            <a:endParaRPr lang="it-IT" sz="1800" dirty="0"/>
          </a:p>
        </p:txBody>
      </p:sp>
    </p:spTree>
    <p:extLst>
      <p:ext uri="{BB962C8B-B14F-4D97-AF65-F5344CB8AC3E}">
        <p14:creationId xmlns:p14="http://schemas.microsoft.com/office/powerpoint/2010/main" val="143018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4A8D32-3D2F-07CD-F511-B77A08F64327}"/>
              </a:ext>
            </a:extLst>
          </p:cNvPr>
          <p:cNvSpPr>
            <a:spLocks noGrp="1"/>
          </p:cNvSpPr>
          <p:nvPr>
            <p:ph type="title"/>
          </p:nvPr>
        </p:nvSpPr>
        <p:spPr>
          <a:xfrm>
            <a:off x="537882" y="457200"/>
            <a:ext cx="4234143" cy="954741"/>
          </a:xfrm>
        </p:spPr>
        <p:txBody>
          <a:bodyPr>
            <a:normAutofit/>
          </a:bodyPr>
          <a:lstStyle/>
          <a:p>
            <a:r>
              <a:rPr lang="it-IT" sz="4000" dirty="0">
                <a:latin typeface="Comic Sans MS" panose="030F0702030302020204" pitchFamily="66" charset="0"/>
              </a:rPr>
              <a:t>Il</a:t>
            </a:r>
            <a:r>
              <a:rPr lang="it-IT" sz="4000" dirty="0"/>
              <a:t> </a:t>
            </a:r>
            <a:r>
              <a:rPr lang="it-IT" sz="4000" dirty="0">
                <a:latin typeface="Comic Sans MS" panose="030F0702030302020204" pitchFamily="66" charset="0"/>
              </a:rPr>
              <a:t>cuore</a:t>
            </a:r>
          </a:p>
        </p:txBody>
      </p:sp>
      <p:pic>
        <p:nvPicPr>
          <p:cNvPr id="6" name="Segnaposto contenuto 5">
            <a:extLst>
              <a:ext uri="{FF2B5EF4-FFF2-40B4-BE49-F238E27FC236}">
                <a16:creationId xmlns:a16="http://schemas.microsoft.com/office/drawing/2014/main" id="{87C632CA-DBB0-7765-7EF7-926ACAF702D0}"/>
              </a:ext>
            </a:extLst>
          </p:cNvPr>
          <p:cNvPicPr>
            <a:picLocks noGrp="1" noChangeAspect="1"/>
          </p:cNvPicPr>
          <p:nvPr>
            <p:ph idx="1"/>
          </p:nvPr>
        </p:nvPicPr>
        <p:blipFill>
          <a:blip r:embed="rId2"/>
          <a:stretch>
            <a:fillRect/>
          </a:stretch>
        </p:blipFill>
        <p:spPr>
          <a:xfrm>
            <a:off x="4422401" y="890540"/>
            <a:ext cx="6213198" cy="4172001"/>
          </a:xfrm>
          <a:prstGeom prst="rect">
            <a:avLst/>
          </a:prstGeom>
        </p:spPr>
      </p:pic>
      <p:sp>
        <p:nvSpPr>
          <p:cNvPr id="4" name="Segnaposto testo 3">
            <a:extLst>
              <a:ext uri="{FF2B5EF4-FFF2-40B4-BE49-F238E27FC236}">
                <a16:creationId xmlns:a16="http://schemas.microsoft.com/office/drawing/2014/main" id="{011BE008-AA89-6FE8-EA2E-8556FE98EF7D}"/>
              </a:ext>
            </a:extLst>
          </p:cNvPr>
          <p:cNvSpPr>
            <a:spLocks noGrp="1"/>
          </p:cNvSpPr>
          <p:nvPr>
            <p:ph type="body" sz="half" idx="2"/>
          </p:nvPr>
        </p:nvSpPr>
        <p:spPr>
          <a:xfrm>
            <a:off x="537882" y="1734671"/>
            <a:ext cx="4234143" cy="4134317"/>
          </a:xfrm>
        </p:spPr>
        <p:txBody>
          <a:bodyPr>
            <a:normAutofit lnSpcReduction="10000"/>
          </a:bodyPr>
          <a:lstStyle/>
          <a:p>
            <a:pPr algn="l"/>
            <a:r>
              <a:rPr lang="it-IT" sz="1800" b="0" i="0" dirty="0">
                <a:solidFill>
                  <a:srgbClr val="222222"/>
                </a:solidFill>
                <a:effectLst/>
                <a:latin typeface="Arial" panose="020B0604020202020204" pitchFamily="34" charset="0"/>
              </a:rPr>
              <a:t>Il cuore è il motore della circolazione sanguigna,, infatti grazie a lui le sostanze vengono distribuite a tutti gli organi del corpo. Il cuore è un muscolo involontario situato tra i 2 polmoni, leggermente spostato a sinistra, inoltre è avvolto da una membrana che si chiama pericardio è in un adulto pesa circa 250 – 300 g</a:t>
            </a:r>
            <a:r>
              <a:rPr lang="it-IT" sz="1700" b="0" i="0" dirty="0">
                <a:solidFill>
                  <a:srgbClr val="222222"/>
                </a:solidFill>
                <a:effectLst/>
                <a:latin typeface="Arial" panose="020B0604020202020204" pitchFamily="34" charset="0"/>
              </a:rPr>
              <a:t>. Il sangue arriva al cuore attraverso due </a:t>
            </a:r>
            <a:r>
              <a:rPr lang="it-IT" sz="1700" dirty="0">
                <a:solidFill>
                  <a:srgbClr val="33CCFF"/>
                </a:solidFill>
                <a:latin typeface="Arial" panose="020B0604020202020204" pitchFamily="34" charset="0"/>
              </a:rPr>
              <a:t>VENE CAVE</a:t>
            </a:r>
            <a:r>
              <a:rPr lang="it-IT" sz="1700" b="0" i="0" dirty="0">
                <a:solidFill>
                  <a:srgbClr val="33CCFF"/>
                </a:solidFill>
                <a:effectLst/>
                <a:latin typeface="Arial" panose="020B0604020202020204" pitchFamily="34" charset="0"/>
              </a:rPr>
              <a:t> </a:t>
            </a:r>
            <a:r>
              <a:rPr lang="it-IT" sz="1700" b="0" i="0" dirty="0">
                <a:solidFill>
                  <a:srgbClr val="222222"/>
                </a:solidFill>
                <a:effectLst/>
                <a:latin typeface="Arial" panose="020B0604020202020204" pitchFamily="34" charset="0"/>
              </a:rPr>
              <a:t>che portano il sangue da tutto il corpo, e quattro </a:t>
            </a:r>
            <a:r>
              <a:rPr lang="it-IT" sz="1700" dirty="0">
                <a:solidFill>
                  <a:srgbClr val="33CCFF"/>
                </a:solidFill>
                <a:latin typeface="Arial" panose="020B0604020202020204" pitchFamily="34" charset="0"/>
              </a:rPr>
              <a:t>VENE POLMONARI</a:t>
            </a:r>
            <a:r>
              <a:rPr lang="it-IT" sz="1700" b="0" i="0" dirty="0">
                <a:solidFill>
                  <a:srgbClr val="33CCFF"/>
                </a:solidFill>
                <a:effectLst/>
                <a:latin typeface="Arial" panose="020B0604020202020204" pitchFamily="34" charset="0"/>
              </a:rPr>
              <a:t> </a:t>
            </a:r>
            <a:r>
              <a:rPr lang="it-IT" sz="1700" b="0" i="0" dirty="0">
                <a:solidFill>
                  <a:srgbClr val="222222"/>
                </a:solidFill>
                <a:effectLst/>
                <a:latin typeface="Arial" panose="020B0604020202020204" pitchFamily="34" charset="0"/>
              </a:rPr>
              <a:t>che portano il sangue proveniente dai polmoni. Dopo che il sangue arriva al cuore, viene distribuito in due arterie:</a:t>
            </a:r>
            <a:r>
              <a:rPr lang="it-IT" sz="1700" b="0" i="0" dirty="0">
                <a:solidFill>
                  <a:srgbClr val="33CCFF"/>
                </a:solidFill>
                <a:effectLst/>
                <a:latin typeface="Arial" panose="020B0604020202020204" pitchFamily="34" charset="0"/>
              </a:rPr>
              <a:t> L’ARTERIA AORTA</a:t>
            </a:r>
            <a:r>
              <a:rPr lang="it-IT" sz="1700" b="0" i="0" dirty="0">
                <a:solidFill>
                  <a:srgbClr val="222222"/>
                </a:solidFill>
                <a:effectLst/>
                <a:latin typeface="Arial" panose="020B0604020202020204" pitchFamily="34" charset="0"/>
              </a:rPr>
              <a:t> che porta il sangue a tutto il corpo; </a:t>
            </a:r>
            <a:r>
              <a:rPr lang="it-IT" sz="1700" b="0" i="0" dirty="0">
                <a:solidFill>
                  <a:srgbClr val="33CCFF"/>
                </a:solidFill>
                <a:effectLst/>
                <a:latin typeface="Arial" panose="020B0604020202020204" pitchFamily="34" charset="0"/>
              </a:rPr>
              <a:t>L’ARTERIA POLMONARE </a:t>
            </a:r>
            <a:r>
              <a:rPr lang="it-IT" sz="1700" b="0" i="0" dirty="0">
                <a:solidFill>
                  <a:srgbClr val="222222"/>
                </a:solidFill>
                <a:effectLst/>
                <a:latin typeface="Arial" panose="020B0604020202020204" pitchFamily="34" charset="0"/>
              </a:rPr>
              <a:t>che porta il sangue ai polmoni. </a:t>
            </a:r>
          </a:p>
          <a:p>
            <a:endParaRPr lang="it-IT" sz="1800" dirty="0"/>
          </a:p>
        </p:txBody>
      </p:sp>
      <p:pic>
        <p:nvPicPr>
          <p:cNvPr id="5" name="Immagine 4">
            <a:extLst>
              <a:ext uri="{FF2B5EF4-FFF2-40B4-BE49-F238E27FC236}">
                <a16:creationId xmlns:a16="http://schemas.microsoft.com/office/drawing/2014/main" id="{A10F4872-4326-171B-30F4-5BFD9BA59ECC}"/>
              </a:ext>
            </a:extLst>
          </p:cNvPr>
          <p:cNvPicPr>
            <a:picLocks noChangeAspect="1"/>
          </p:cNvPicPr>
          <p:nvPr/>
        </p:nvPicPr>
        <p:blipFill>
          <a:blip r:embed="rId3"/>
          <a:stretch>
            <a:fillRect/>
          </a:stretch>
        </p:blipFill>
        <p:spPr>
          <a:xfrm>
            <a:off x="9170894" y="4003535"/>
            <a:ext cx="2524685" cy="2645642"/>
          </a:xfrm>
          <a:prstGeom prst="rect">
            <a:avLst/>
          </a:prstGeom>
        </p:spPr>
      </p:pic>
    </p:spTree>
    <p:extLst>
      <p:ext uri="{BB962C8B-B14F-4D97-AF65-F5344CB8AC3E}">
        <p14:creationId xmlns:p14="http://schemas.microsoft.com/office/powerpoint/2010/main" val="463679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5E7FD0-2BFD-B757-B8FC-4076FCFDF818}"/>
              </a:ext>
            </a:extLst>
          </p:cNvPr>
          <p:cNvSpPr>
            <a:spLocks noGrp="1"/>
          </p:cNvSpPr>
          <p:nvPr>
            <p:ph type="title"/>
          </p:nvPr>
        </p:nvSpPr>
        <p:spPr>
          <a:xfrm>
            <a:off x="259977" y="311336"/>
            <a:ext cx="10515600" cy="1325563"/>
          </a:xfrm>
        </p:spPr>
        <p:txBody>
          <a:bodyPr/>
          <a:lstStyle/>
          <a:p>
            <a:r>
              <a:rPr lang="it-IT" dirty="0">
                <a:latin typeface="Comic Sans MS" panose="030F0702030302020204" pitchFamily="66" charset="0"/>
              </a:rPr>
              <a:t>Composizione del cuore</a:t>
            </a:r>
          </a:p>
        </p:txBody>
      </p:sp>
      <p:sp>
        <p:nvSpPr>
          <p:cNvPr id="11" name="Rectangle 5">
            <a:extLst>
              <a:ext uri="{FF2B5EF4-FFF2-40B4-BE49-F238E27FC236}">
                <a16:creationId xmlns:a16="http://schemas.microsoft.com/office/drawing/2014/main" id="{0DDB2A1F-5108-EC73-89AC-B84B84DE2245}"/>
              </a:ext>
            </a:extLst>
          </p:cNvPr>
          <p:cNvSpPr>
            <a:spLocks noChangeArrowheads="1"/>
          </p:cNvSpPr>
          <p:nvPr/>
        </p:nvSpPr>
        <p:spPr bwMode="auto">
          <a:xfrm>
            <a:off x="4271887" y="2930126"/>
            <a:ext cx="7049111" cy="39278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Il cuore è diviso in una parte destra e una parte sinistra.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Il cuore è quindi diviso in 4 </a:t>
            </a:r>
            <a:r>
              <a:rPr kumimoji="0" lang="it-IT" altLang="it-IT" sz="18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cavitá</a:t>
            </a:r>
            <a:r>
              <a:rPr kumimoji="0" lang="it-IT" altLang="it-IT"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it-IT" altLang="it-IT" sz="1800" b="0" i="0" u="none" strike="noStrike" cap="none" normalizeH="0" baseline="0" dirty="0">
                <a:ln>
                  <a:noFill/>
                </a:ln>
                <a:solidFill>
                  <a:srgbClr val="33CCFF"/>
                </a:solidFill>
                <a:effectLst/>
                <a:latin typeface="Arial" panose="020B0604020202020204" pitchFamily="34" charset="0"/>
                <a:cs typeface="Arial" panose="020B0604020202020204" pitchFamily="34" charset="0"/>
              </a:rPr>
              <a:t>ventricolo destro</a:t>
            </a:r>
            <a:r>
              <a:rPr kumimoji="0" lang="it-IT" altLang="it-IT" sz="1800" b="0" i="0" u="none" strike="noStrike" cap="none" normalizeH="0" baseline="0" dirty="0">
                <a:ln>
                  <a:noFill/>
                </a:ln>
                <a:effectLst/>
                <a:latin typeface="Arial" panose="020B0604020202020204" pitchFamily="34" charset="0"/>
                <a:cs typeface="Arial" panose="020B0604020202020204" pitchFamily="34" charset="0"/>
              </a:rPr>
              <a:t>,</a:t>
            </a:r>
            <a:r>
              <a:rPr kumimoji="0" lang="it-IT" altLang="it-IT" sz="1800" b="0" i="0" u="none" strike="noStrike" cap="none" normalizeH="0" baseline="0" dirty="0">
                <a:ln>
                  <a:noFill/>
                </a:ln>
                <a:solidFill>
                  <a:srgbClr val="33CCFF"/>
                </a:solidFill>
                <a:effectLst/>
                <a:latin typeface="Arial" panose="020B0604020202020204" pitchFamily="34" charset="0"/>
                <a:cs typeface="Arial" panose="020B0604020202020204" pitchFamily="34" charset="0"/>
              </a:rPr>
              <a:t> ventricolo sinistro</a:t>
            </a:r>
            <a:r>
              <a:rPr kumimoji="0" lang="it-IT" altLang="it-IT" sz="1800" b="0" i="0" u="none" strike="noStrike" cap="none" normalizeH="0" baseline="0" dirty="0">
                <a:ln>
                  <a:noFill/>
                </a:ln>
                <a:effectLst/>
                <a:latin typeface="Arial" panose="020B0604020202020204" pitchFamily="34" charset="0"/>
                <a:cs typeface="Arial" panose="020B0604020202020204" pitchFamily="34" charset="0"/>
              </a:rPr>
              <a:t>,</a:t>
            </a:r>
            <a:r>
              <a:rPr kumimoji="0" lang="it-IT" altLang="it-IT" sz="1800" b="0" i="0" u="none" strike="noStrike" cap="none" normalizeH="0" baseline="0" dirty="0">
                <a:ln>
                  <a:noFill/>
                </a:ln>
                <a:solidFill>
                  <a:srgbClr val="33CCFF"/>
                </a:solidFill>
                <a:effectLst/>
                <a:latin typeface="Arial" panose="020B0604020202020204" pitchFamily="34" charset="0"/>
                <a:cs typeface="Arial" panose="020B0604020202020204" pitchFamily="34" charset="0"/>
              </a:rPr>
              <a:t> atrio destro</a:t>
            </a:r>
            <a:r>
              <a:rPr kumimoji="0" lang="it-IT" altLang="it-IT" sz="1800" b="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1800" b="0" i="0" u="none" strike="noStrike" cap="none" normalizeH="0" baseline="0" dirty="0">
                <a:ln>
                  <a:noFill/>
                </a:ln>
                <a:solidFill>
                  <a:srgbClr val="33CCFF"/>
                </a:solidFill>
                <a:effectLst/>
                <a:latin typeface="Arial" panose="020B0604020202020204" pitchFamily="34" charset="0"/>
                <a:cs typeface="Arial" panose="020B0604020202020204" pitchFamily="34" charset="0"/>
              </a:rPr>
              <a:t>atrio sinistro</a:t>
            </a:r>
            <a:r>
              <a:rPr kumimoji="0" lang="it-IT" altLang="it-IT" sz="1800" b="0" i="0" u="none" strike="noStrike" cap="none" normalizeH="0" baseline="0" dirty="0">
                <a:ln>
                  <a:noFill/>
                </a:ln>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L' atrio destro riceve il sangue dalle due vene cave e comunica con il corrispondente ventricolo tramite una valvola, situata tra ogni atrio e ventricolo,  che prende il nome di </a:t>
            </a:r>
            <a:r>
              <a:rPr kumimoji="0" lang="it-IT" altLang="it-IT" sz="1800" b="0" i="0" u="none" strike="noStrike" cap="none" normalizeH="0" baseline="0" dirty="0">
                <a:ln>
                  <a:noFill/>
                </a:ln>
                <a:solidFill>
                  <a:srgbClr val="33CCFF"/>
                </a:solidFill>
                <a:effectLst/>
                <a:latin typeface="Arial" panose="020B0604020202020204" pitchFamily="34" charset="0"/>
                <a:cs typeface="Arial" panose="020B0604020202020204" pitchFamily="34" charset="0"/>
              </a:rPr>
              <a:t>VALVOLA ATRIOVENTRICOLARE.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L' atrio sinistro riceve il sangue ossigenato dalle quattro vene polmonari e lo passa al ventricolo sinistro che grazie alla arteria </a:t>
            </a:r>
            <a:r>
              <a:rPr kumimoji="0" lang="it-IT" altLang="it-IT" sz="1800" b="0" i="0" u="none" strike="noStrike" cap="none" normalizeH="0" baseline="0" dirty="0">
                <a:ln>
                  <a:noFill/>
                </a:ln>
                <a:solidFill>
                  <a:srgbClr val="33CCFF"/>
                </a:solidFill>
                <a:effectLst/>
                <a:latin typeface="Arial" panose="020B0604020202020204" pitchFamily="34" charset="0"/>
                <a:cs typeface="Arial" panose="020B0604020202020204" pitchFamily="34" charset="0"/>
              </a:rPr>
              <a:t>AORTA</a:t>
            </a:r>
            <a:r>
              <a:rPr kumimoji="0" lang="it-IT" altLang="it-IT"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lo distribuisce a tutti gli organi del corpo tranne ai polmoni.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Il ventricolo destro porta il sangue nell’arteria polmonare, che a sua volta porterà il sangue ai polmoni dove si caricherà di ossigeno.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r>
              <a:rPr kumimoji="0" lang="it-IT" altLang="it-IT" sz="2400" b="0" i="0" u="none" strike="noStrike" cap="none" normalizeH="0" baseline="0" dirty="0">
                <a:ln>
                  <a:noFill/>
                </a:ln>
                <a:solidFill>
                  <a:schemeClr val="tx1"/>
                </a:solidFill>
                <a:effectLst/>
                <a:latin typeface="Arial" panose="020B0604020202020204" pitchFamily="34" charset="0"/>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14" name="Immagine 13">
            <a:extLst>
              <a:ext uri="{FF2B5EF4-FFF2-40B4-BE49-F238E27FC236}">
                <a16:creationId xmlns:a16="http://schemas.microsoft.com/office/drawing/2014/main" id="{F5F0A69A-5432-5D44-2C58-DF8D1D0AEE1C}"/>
              </a:ext>
            </a:extLst>
          </p:cNvPr>
          <p:cNvPicPr>
            <a:picLocks noChangeAspect="1"/>
          </p:cNvPicPr>
          <p:nvPr/>
        </p:nvPicPr>
        <p:blipFill>
          <a:blip r:embed="rId2"/>
          <a:stretch>
            <a:fillRect/>
          </a:stretch>
        </p:blipFill>
        <p:spPr>
          <a:xfrm>
            <a:off x="0" y="1799121"/>
            <a:ext cx="4271887" cy="3203185"/>
          </a:xfrm>
          <a:prstGeom prst="rect">
            <a:avLst/>
          </a:prstGeom>
        </p:spPr>
      </p:pic>
      <p:pic>
        <p:nvPicPr>
          <p:cNvPr id="16" name="Immagine 15">
            <a:extLst>
              <a:ext uri="{FF2B5EF4-FFF2-40B4-BE49-F238E27FC236}">
                <a16:creationId xmlns:a16="http://schemas.microsoft.com/office/drawing/2014/main" id="{9297844F-AE0C-49D4-971E-08505D89E7F0}"/>
              </a:ext>
            </a:extLst>
          </p:cNvPr>
          <p:cNvPicPr>
            <a:picLocks noChangeAspect="1"/>
          </p:cNvPicPr>
          <p:nvPr/>
        </p:nvPicPr>
        <p:blipFill>
          <a:blip r:embed="rId3"/>
          <a:stretch>
            <a:fillRect/>
          </a:stretch>
        </p:blipFill>
        <p:spPr>
          <a:xfrm>
            <a:off x="8251040" y="0"/>
            <a:ext cx="3317914" cy="2904925"/>
          </a:xfrm>
          <a:prstGeom prst="rect">
            <a:avLst/>
          </a:prstGeom>
        </p:spPr>
      </p:pic>
    </p:spTree>
    <p:extLst>
      <p:ext uri="{BB962C8B-B14F-4D97-AF65-F5344CB8AC3E}">
        <p14:creationId xmlns:p14="http://schemas.microsoft.com/office/powerpoint/2010/main" val="2915883173"/>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1FC5B6-8E5D-4317-8C81-D75E137A74EF}"/>
              </a:ext>
            </a:extLst>
          </p:cNvPr>
          <p:cNvSpPr>
            <a:spLocks noGrp="1"/>
          </p:cNvSpPr>
          <p:nvPr>
            <p:ph type="title"/>
          </p:nvPr>
        </p:nvSpPr>
        <p:spPr/>
        <p:txBody>
          <a:bodyPr/>
          <a:lstStyle/>
          <a:p>
            <a:r>
              <a:rPr lang="it-IT" dirty="0">
                <a:latin typeface="Comic Sans MS" panose="030F0702030302020204" pitchFamily="66" charset="0"/>
              </a:rPr>
              <a:t>Il ciclo cardiaco: sistole e diastole</a:t>
            </a:r>
          </a:p>
        </p:txBody>
      </p:sp>
      <p:sp>
        <p:nvSpPr>
          <p:cNvPr id="4" name="Segnaposto contenuto 3">
            <a:extLst>
              <a:ext uri="{FF2B5EF4-FFF2-40B4-BE49-F238E27FC236}">
                <a16:creationId xmlns:a16="http://schemas.microsoft.com/office/drawing/2014/main" id="{6459C06C-368F-CBC3-BAE0-6B085909F434}"/>
              </a:ext>
            </a:extLst>
          </p:cNvPr>
          <p:cNvSpPr>
            <a:spLocks noGrp="1"/>
          </p:cNvSpPr>
          <p:nvPr>
            <p:ph sz="half" idx="2"/>
          </p:nvPr>
        </p:nvSpPr>
        <p:spPr>
          <a:xfrm>
            <a:off x="544139" y="1681163"/>
            <a:ext cx="5183188" cy="4811712"/>
          </a:xfrm>
        </p:spPr>
        <p:txBody>
          <a:bodyPr>
            <a:noAutofit/>
          </a:bodyPr>
          <a:lstStyle/>
          <a:p>
            <a:pPr marL="0" indent="0">
              <a:buNone/>
            </a:pPr>
            <a:r>
              <a:rPr lang="it-IT" sz="2400" dirty="0"/>
              <a:t>Il cuore è un muscolo che svolge la funzione di pompare il sangue, questo lo fa, contraendosi incessantemente. A ogni contrazione corrisponde un battito. Per far sì che il cuore svolga bene la sua funzione ci sono diverse fasi che insieme compongono il ciclo cardiaco. Le fasi principali sono due: </a:t>
            </a:r>
            <a:r>
              <a:rPr lang="it-IT" sz="2400" dirty="0">
                <a:solidFill>
                  <a:srgbClr val="33CCFF"/>
                </a:solidFill>
              </a:rPr>
              <a:t>sistole </a:t>
            </a:r>
            <a:r>
              <a:rPr lang="it-IT" sz="2400" dirty="0"/>
              <a:t>(contrazione) e </a:t>
            </a:r>
            <a:r>
              <a:rPr lang="it-IT" sz="2400" dirty="0">
                <a:solidFill>
                  <a:srgbClr val="33CCFF"/>
                </a:solidFill>
              </a:rPr>
              <a:t>diastole</a:t>
            </a:r>
            <a:r>
              <a:rPr lang="it-IT" sz="2400" dirty="0"/>
              <a:t> (dilatazione). </a:t>
            </a:r>
          </a:p>
        </p:txBody>
      </p:sp>
      <p:pic>
        <p:nvPicPr>
          <p:cNvPr id="1026" name="Picture 2">
            <a:extLst>
              <a:ext uri="{FF2B5EF4-FFF2-40B4-BE49-F238E27FC236}">
                <a16:creationId xmlns:a16="http://schemas.microsoft.com/office/drawing/2014/main" id="{0EDD1A05-105A-0424-9566-D2ADE8DD8434}"/>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022976" y="1690688"/>
            <a:ext cx="5517055" cy="419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8325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09081D-43C8-C5D9-32C8-09F2F9DF6CA6}"/>
              </a:ext>
            </a:extLst>
          </p:cNvPr>
          <p:cNvSpPr>
            <a:spLocks noGrp="1"/>
          </p:cNvSpPr>
          <p:nvPr>
            <p:ph type="title"/>
          </p:nvPr>
        </p:nvSpPr>
        <p:spPr>
          <a:xfrm>
            <a:off x="470648" y="147920"/>
            <a:ext cx="4301378" cy="954740"/>
          </a:xfrm>
        </p:spPr>
        <p:txBody>
          <a:bodyPr>
            <a:normAutofit fontScale="90000"/>
          </a:bodyPr>
          <a:lstStyle/>
          <a:p>
            <a:r>
              <a:rPr lang="it-IT" sz="4400" dirty="0">
                <a:latin typeface="Comic Sans MS" panose="030F0702030302020204" pitchFamily="66" charset="0"/>
              </a:rPr>
              <a:t>Il ciclo cardiaco</a:t>
            </a:r>
          </a:p>
        </p:txBody>
      </p:sp>
      <p:pic>
        <p:nvPicPr>
          <p:cNvPr id="5" name="Segnaposto immagine 4">
            <a:extLst>
              <a:ext uri="{FF2B5EF4-FFF2-40B4-BE49-F238E27FC236}">
                <a16:creationId xmlns:a16="http://schemas.microsoft.com/office/drawing/2014/main" id="{5C94A8CD-7475-ECF7-0151-490B15B0EC76}"/>
              </a:ext>
            </a:extLst>
          </p:cNvPr>
          <p:cNvPicPr>
            <a:picLocks noGrp="1" noChangeAspect="1"/>
          </p:cNvPicPr>
          <p:nvPr>
            <p:ph type="pic" idx="1"/>
          </p:nvPr>
        </p:nvPicPr>
        <p:blipFill rotWithShape="1">
          <a:blip r:embed="rId2"/>
          <a:srcRect l="37784" t="5024" r="14464" b="20884"/>
          <a:stretch/>
        </p:blipFill>
        <p:spPr>
          <a:xfrm>
            <a:off x="6379979" y="1223682"/>
            <a:ext cx="4975410" cy="4332242"/>
          </a:xfrm>
          <a:prstGeom prst="rect">
            <a:avLst/>
          </a:prstGeom>
        </p:spPr>
      </p:pic>
      <p:sp>
        <p:nvSpPr>
          <p:cNvPr id="4" name="Segnaposto testo 3">
            <a:extLst>
              <a:ext uri="{FF2B5EF4-FFF2-40B4-BE49-F238E27FC236}">
                <a16:creationId xmlns:a16="http://schemas.microsoft.com/office/drawing/2014/main" id="{C9C39BAC-4951-9677-D821-4E2A42BC4DF4}"/>
              </a:ext>
            </a:extLst>
          </p:cNvPr>
          <p:cNvSpPr>
            <a:spLocks noGrp="1"/>
          </p:cNvSpPr>
          <p:nvPr>
            <p:ph type="body" sz="half" idx="2"/>
          </p:nvPr>
        </p:nvSpPr>
        <p:spPr>
          <a:xfrm>
            <a:off x="470648" y="1317812"/>
            <a:ext cx="4975410" cy="5392269"/>
          </a:xfrm>
        </p:spPr>
        <p:txBody>
          <a:bodyPr>
            <a:noAutofit/>
          </a:bodyPr>
          <a:lstStyle/>
          <a:p>
            <a:r>
              <a:rPr lang="it-IT" sz="2000" dirty="0"/>
              <a:t>Quando il corpo è a riposo il cuore pompa circa 70 volte al minuto (</a:t>
            </a:r>
            <a:r>
              <a:rPr lang="it-IT" sz="2000" dirty="0">
                <a:solidFill>
                  <a:srgbClr val="33CCFF"/>
                </a:solidFill>
              </a:rPr>
              <a:t>frequenza cardiaca</a:t>
            </a:r>
            <a:r>
              <a:rPr lang="it-IT" sz="2000" dirty="0"/>
              <a:t>) trasportando alle arterie circa 75 ml di sangue a battito (</a:t>
            </a:r>
            <a:r>
              <a:rPr lang="it-IT" sz="2000" dirty="0">
                <a:solidFill>
                  <a:srgbClr val="33CCFF"/>
                </a:solidFill>
              </a:rPr>
              <a:t>gettata cardiaca</a:t>
            </a:r>
            <a:r>
              <a:rPr lang="it-IT" sz="2000" dirty="0"/>
              <a:t>). Il ciclo cardiaco inizia con la </a:t>
            </a:r>
            <a:r>
              <a:rPr lang="it-IT" sz="2000" dirty="0">
                <a:solidFill>
                  <a:srgbClr val="33CCFF"/>
                </a:solidFill>
              </a:rPr>
              <a:t>diastole atriale </a:t>
            </a:r>
            <a:r>
              <a:rPr lang="it-IT" sz="2000" dirty="0"/>
              <a:t>ovvero quando il sangue arriva negli atri che automaticamente si dilatano, appena sono pieni si contraggono avvenendo così la </a:t>
            </a:r>
            <a:r>
              <a:rPr lang="it-IT" sz="2000" dirty="0">
                <a:solidFill>
                  <a:srgbClr val="33CCFF"/>
                </a:solidFill>
              </a:rPr>
              <a:t>sistole atriale </a:t>
            </a:r>
            <a:r>
              <a:rPr lang="it-IT" sz="2000" dirty="0"/>
              <a:t>per poi spingere il sangue nei ventricoli che si dilatano quindi compiendo la </a:t>
            </a:r>
            <a:r>
              <a:rPr lang="it-IT" sz="2000" dirty="0">
                <a:solidFill>
                  <a:srgbClr val="33CCFF"/>
                </a:solidFill>
              </a:rPr>
              <a:t>diastole ventricolare </a:t>
            </a:r>
            <a:r>
              <a:rPr lang="it-IT" sz="2000" dirty="0"/>
              <a:t>che è contemporanea alla sistole atriale. Questa è una fase in cui le valvole atrioventricolari sono aperte mentre quelle semilunari sono chiuse. Una volta pieni i ventricoli, si ha la </a:t>
            </a:r>
            <a:r>
              <a:rPr lang="it-IT" sz="2000" dirty="0">
                <a:solidFill>
                  <a:srgbClr val="33CCFF"/>
                </a:solidFill>
              </a:rPr>
              <a:t>sistole ventricolare</a:t>
            </a:r>
            <a:r>
              <a:rPr lang="it-IT" sz="2000" dirty="0"/>
              <a:t>, in cui attraverso le arterie, i ventricoli si svuotano e mandano il sangue in tutto il corpo. In questa fase le valvole atrioventricolari sono chiuse. E così il ciclo finisce in pochi secondi e riparte da capo.</a:t>
            </a:r>
          </a:p>
        </p:txBody>
      </p:sp>
    </p:spTree>
    <p:extLst>
      <p:ext uri="{BB962C8B-B14F-4D97-AF65-F5344CB8AC3E}">
        <p14:creationId xmlns:p14="http://schemas.microsoft.com/office/powerpoint/2010/main" val="3723617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AC8CAB-818A-3715-9FD3-66C359D42E74}"/>
              </a:ext>
            </a:extLst>
          </p:cNvPr>
          <p:cNvSpPr>
            <a:spLocks noGrp="1"/>
          </p:cNvSpPr>
          <p:nvPr>
            <p:ph type="title"/>
          </p:nvPr>
        </p:nvSpPr>
        <p:spPr>
          <a:xfrm>
            <a:off x="409482" y="295835"/>
            <a:ext cx="3745659" cy="1089212"/>
          </a:xfrm>
        </p:spPr>
        <p:txBody>
          <a:bodyPr/>
          <a:lstStyle/>
          <a:p>
            <a:r>
              <a:rPr lang="it-IT" dirty="0">
                <a:latin typeface="Comic Sans MS" panose="030F0702030302020204" pitchFamily="66" charset="0"/>
              </a:rPr>
              <a:t>Origine del battito cardiaco</a:t>
            </a:r>
          </a:p>
        </p:txBody>
      </p:sp>
      <p:pic>
        <p:nvPicPr>
          <p:cNvPr id="5" name="Segnaposto contenuto 4">
            <a:extLst>
              <a:ext uri="{FF2B5EF4-FFF2-40B4-BE49-F238E27FC236}">
                <a16:creationId xmlns:a16="http://schemas.microsoft.com/office/drawing/2014/main" id="{A35E3B9C-890B-F279-E696-77630B2FF989}"/>
              </a:ext>
            </a:extLst>
          </p:cNvPr>
          <p:cNvPicPr>
            <a:picLocks noGrp="1" noChangeAspect="1"/>
          </p:cNvPicPr>
          <p:nvPr>
            <p:ph idx="1"/>
          </p:nvPr>
        </p:nvPicPr>
        <p:blipFill>
          <a:blip r:embed="rId2"/>
          <a:stretch>
            <a:fillRect/>
          </a:stretch>
        </p:blipFill>
        <p:spPr>
          <a:xfrm>
            <a:off x="6011863" y="1624012"/>
            <a:ext cx="4514850" cy="3600450"/>
          </a:xfrm>
          <a:prstGeom prst="rect">
            <a:avLst/>
          </a:prstGeom>
        </p:spPr>
      </p:pic>
      <p:sp>
        <p:nvSpPr>
          <p:cNvPr id="4" name="Segnaposto testo 3">
            <a:extLst>
              <a:ext uri="{FF2B5EF4-FFF2-40B4-BE49-F238E27FC236}">
                <a16:creationId xmlns:a16="http://schemas.microsoft.com/office/drawing/2014/main" id="{36F3EC0B-CA5D-14AD-48B7-8A28858D1A98}"/>
              </a:ext>
            </a:extLst>
          </p:cNvPr>
          <p:cNvSpPr>
            <a:spLocks noGrp="1"/>
          </p:cNvSpPr>
          <p:nvPr>
            <p:ph type="body" sz="half" idx="2"/>
          </p:nvPr>
        </p:nvSpPr>
        <p:spPr>
          <a:xfrm>
            <a:off x="409482" y="1544542"/>
            <a:ext cx="4804943" cy="5421033"/>
          </a:xfrm>
        </p:spPr>
        <p:txBody>
          <a:bodyPr>
            <a:noAutofit/>
          </a:bodyPr>
          <a:lstStyle/>
          <a:p>
            <a:r>
              <a:rPr lang="it-IT" sz="1800" dirty="0"/>
              <a:t>Il cuore è un muscolo involontario ma anche autonomo grazie a particolari cellule muscolari che si contraggono grazie a ad impulsi provenienti da due gruppi di cellule interne al muscolo cardiaco che prendono il nome di </a:t>
            </a:r>
            <a:r>
              <a:rPr lang="it-IT" sz="1800" dirty="0">
                <a:solidFill>
                  <a:srgbClr val="33CCFF"/>
                </a:solidFill>
              </a:rPr>
              <a:t>nodi </a:t>
            </a:r>
            <a:r>
              <a:rPr lang="it-IT" sz="1800" dirty="0"/>
              <a:t>che passano per tutto l’organo attraverso fibre nervose. Quindi essendo autonomo il sistema nervoso centrale ha solo la funzione di accelerare o rallentare la frequenza in base alle necessità dell’organismo. Il </a:t>
            </a:r>
            <a:r>
              <a:rPr lang="it-IT" sz="1800" dirty="0">
                <a:solidFill>
                  <a:srgbClr val="33CCFF"/>
                </a:solidFill>
              </a:rPr>
              <a:t>nodo senoatriale </a:t>
            </a:r>
            <a:r>
              <a:rPr lang="it-IT" sz="1800" dirty="0"/>
              <a:t>è posto nella parte alta dell’atrio destro e genera gli impulsi che fanno contrarre il muscolo e costituiscono la centrale pace-maker del cuore. </a:t>
            </a:r>
            <a:r>
              <a:rPr lang="it-IT" sz="1800" dirty="0">
                <a:solidFill>
                  <a:srgbClr val="33CCFF"/>
                </a:solidFill>
              </a:rPr>
              <a:t>Il nodo atrioventricolare</a:t>
            </a:r>
            <a:r>
              <a:rPr lang="it-IT" sz="1800" dirty="0"/>
              <a:t> che invece è posto nella parte bassa dell’atrio destro riceve l’impulso dal nodo senoatriale e lo manda ai ventricoli. Gli impulsi vengono trasmessi a tutto l’organo attraverso le </a:t>
            </a:r>
            <a:r>
              <a:rPr lang="it-IT" sz="1800" dirty="0">
                <a:solidFill>
                  <a:srgbClr val="33CCFF"/>
                </a:solidFill>
              </a:rPr>
              <a:t>fibre di conduzione </a:t>
            </a:r>
            <a:r>
              <a:rPr lang="it-IT" sz="1800" dirty="0"/>
              <a:t>che fanno contrarre a tempo prima gli atri e poi i ventricoli.</a:t>
            </a:r>
          </a:p>
        </p:txBody>
      </p:sp>
    </p:spTree>
    <p:extLst>
      <p:ext uri="{BB962C8B-B14F-4D97-AF65-F5344CB8AC3E}">
        <p14:creationId xmlns:p14="http://schemas.microsoft.com/office/powerpoint/2010/main" val="1714330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2C8580-C15A-0804-DFBC-BA2324C35612}"/>
              </a:ext>
            </a:extLst>
          </p:cNvPr>
          <p:cNvSpPr>
            <a:spLocks noGrp="1"/>
          </p:cNvSpPr>
          <p:nvPr>
            <p:ph type="title"/>
          </p:nvPr>
        </p:nvSpPr>
        <p:spPr>
          <a:xfrm>
            <a:off x="839788" y="457199"/>
            <a:ext cx="3584293" cy="1277471"/>
          </a:xfrm>
        </p:spPr>
        <p:txBody>
          <a:bodyPr>
            <a:normAutofit/>
          </a:bodyPr>
          <a:lstStyle/>
          <a:p>
            <a:r>
              <a:rPr lang="it-IT" sz="4000" dirty="0">
                <a:latin typeface="Comic Sans MS" panose="030F0702030302020204" pitchFamily="66" charset="0"/>
              </a:rPr>
              <a:t>L’infarto</a:t>
            </a:r>
          </a:p>
        </p:txBody>
      </p:sp>
      <p:pic>
        <p:nvPicPr>
          <p:cNvPr id="5" name="Segnaposto contenuto 4">
            <a:extLst>
              <a:ext uri="{FF2B5EF4-FFF2-40B4-BE49-F238E27FC236}">
                <a16:creationId xmlns:a16="http://schemas.microsoft.com/office/drawing/2014/main" id="{50039231-A9FC-2539-1F1D-94AF612A77FA}"/>
              </a:ext>
            </a:extLst>
          </p:cNvPr>
          <p:cNvPicPr>
            <a:picLocks noGrp="1" noChangeAspect="1"/>
          </p:cNvPicPr>
          <p:nvPr>
            <p:ph idx="1"/>
          </p:nvPr>
        </p:nvPicPr>
        <p:blipFill>
          <a:blip r:embed="rId2"/>
          <a:stretch>
            <a:fillRect/>
          </a:stretch>
        </p:blipFill>
        <p:spPr>
          <a:xfrm>
            <a:off x="5162552" y="256474"/>
            <a:ext cx="4514850" cy="2956392"/>
          </a:xfrm>
          <a:prstGeom prst="rect">
            <a:avLst/>
          </a:prstGeom>
        </p:spPr>
      </p:pic>
      <p:sp>
        <p:nvSpPr>
          <p:cNvPr id="4" name="Segnaposto testo 3">
            <a:extLst>
              <a:ext uri="{FF2B5EF4-FFF2-40B4-BE49-F238E27FC236}">
                <a16:creationId xmlns:a16="http://schemas.microsoft.com/office/drawing/2014/main" id="{CD6827B6-4A46-A150-4E2C-DC1DDCF645A9}"/>
              </a:ext>
            </a:extLst>
          </p:cNvPr>
          <p:cNvSpPr>
            <a:spLocks noGrp="1"/>
          </p:cNvSpPr>
          <p:nvPr>
            <p:ph type="body" sz="half" idx="2"/>
          </p:nvPr>
        </p:nvSpPr>
        <p:spPr/>
        <p:txBody>
          <a:bodyPr>
            <a:normAutofit fontScale="92500" lnSpcReduction="10000"/>
          </a:bodyPr>
          <a:lstStyle/>
          <a:p>
            <a:endParaRPr lang="it-IT" dirty="0"/>
          </a:p>
          <a:p>
            <a:r>
              <a:rPr lang="it-IT" sz="2000" dirty="0"/>
              <a:t>È una malattia cardiovascolare che causa il 20% delle morti sotto i 75 anni d’età. Si manifesta a causa dell’otturazione di una delle arterie coronarie così che una parte del cuore non riceve più sangue e di conseguenza le cellule, non alimentate, iniziano a morire. Spesso i pazienti riescono a salvarsi ma le cure devono essere immediate, si porta al decesso nel caso in cui la zona colpita è troppo grande o nel momento in cui il cuore cessa di battere.</a:t>
            </a:r>
          </a:p>
        </p:txBody>
      </p:sp>
      <p:pic>
        <p:nvPicPr>
          <p:cNvPr id="6" name="Immagine 5">
            <a:extLst>
              <a:ext uri="{FF2B5EF4-FFF2-40B4-BE49-F238E27FC236}">
                <a16:creationId xmlns:a16="http://schemas.microsoft.com/office/drawing/2014/main" id="{1E20BEF7-FF9E-ABDA-5131-F56F9B425C11}"/>
              </a:ext>
            </a:extLst>
          </p:cNvPr>
          <p:cNvPicPr>
            <a:picLocks noChangeAspect="1"/>
          </p:cNvPicPr>
          <p:nvPr/>
        </p:nvPicPr>
        <p:blipFill>
          <a:blip r:embed="rId3"/>
          <a:stretch>
            <a:fillRect/>
          </a:stretch>
        </p:blipFill>
        <p:spPr>
          <a:xfrm>
            <a:off x="6837362" y="3454913"/>
            <a:ext cx="4514850" cy="3000375"/>
          </a:xfrm>
          <a:prstGeom prst="rect">
            <a:avLst/>
          </a:prstGeom>
        </p:spPr>
      </p:pic>
    </p:spTree>
    <p:extLst>
      <p:ext uri="{BB962C8B-B14F-4D97-AF65-F5344CB8AC3E}">
        <p14:creationId xmlns:p14="http://schemas.microsoft.com/office/powerpoint/2010/main" val="34657965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D8D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0FEBCA-FDEC-59CC-A392-3AE43508054C}"/>
              </a:ext>
            </a:extLst>
          </p:cNvPr>
          <p:cNvSpPr>
            <a:spLocks noGrp="1"/>
          </p:cNvSpPr>
          <p:nvPr>
            <p:ph type="title"/>
          </p:nvPr>
        </p:nvSpPr>
        <p:spPr>
          <a:xfrm flipH="1">
            <a:off x="183736" y="0"/>
            <a:ext cx="4499100" cy="2618509"/>
          </a:xfrm>
        </p:spPr>
        <p:txBody>
          <a:bodyPr>
            <a:normAutofit/>
          </a:bodyPr>
          <a:lstStyle/>
          <a:p>
            <a:r>
              <a:rPr lang="it-IT" sz="2400" b="1" dirty="0">
                <a:latin typeface="Comic Sans MS" panose="030F0702030302020204" pitchFamily="66" charset="0"/>
              </a:rPr>
              <a:t>IL PICCOLO CIRCOLO O CIRCOLAZIONE POLMONARE E IL GRANDE CIRCOLO O CIRCOLAZIONE SISTEMICA</a:t>
            </a:r>
          </a:p>
        </p:txBody>
      </p:sp>
      <p:pic>
        <p:nvPicPr>
          <p:cNvPr id="33" name="Segnaposto immagine 32">
            <a:extLst>
              <a:ext uri="{FF2B5EF4-FFF2-40B4-BE49-F238E27FC236}">
                <a16:creationId xmlns:a16="http://schemas.microsoft.com/office/drawing/2014/main" id="{3689DCDE-1EAB-54A7-A229-DDC02F943DF9}"/>
              </a:ext>
            </a:extLst>
          </p:cNvPr>
          <p:cNvPicPr>
            <a:picLocks noGrp="1" noChangeAspect="1"/>
          </p:cNvPicPr>
          <p:nvPr>
            <p:ph type="pic" idx="1"/>
          </p:nvPr>
        </p:nvPicPr>
        <p:blipFill>
          <a:blip r:embed="rId2"/>
          <a:srcRect t="13592" b="13592"/>
          <a:stretch>
            <a:fillRect/>
          </a:stretch>
        </p:blipFill>
        <p:spPr>
          <a:prstGeom prst="rect">
            <a:avLst/>
          </a:prstGeom>
        </p:spPr>
      </p:pic>
      <p:sp>
        <p:nvSpPr>
          <p:cNvPr id="4" name="Segnaposto testo 3">
            <a:extLst>
              <a:ext uri="{FF2B5EF4-FFF2-40B4-BE49-F238E27FC236}">
                <a16:creationId xmlns:a16="http://schemas.microsoft.com/office/drawing/2014/main" id="{6583D504-716D-99AA-C0A9-0039E5046416}"/>
              </a:ext>
            </a:extLst>
          </p:cNvPr>
          <p:cNvSpPr>
            <a:spLocks noGrp="1"/>
          </p:cNvSpPr>
          <p:nvPr>
            <p:ph type="body" sz="half" idx="2"/>
          </p:nvPr>
        </p:nvSpPr>
        <p:spPr>
          <a:xfrm>
            <a:off x="246082" y="2932387"/>
            <a:ext cx="4623791" cy="3671454"/>
          </a:xfrm>
        </p:spPr>
        <p:txBody>
          <a:bodyPr>
            <a:normAutofit/>
          </a:bodyPr>
          <a:lstStyle/>
          <a:p>
            <a:pPr algn="just"/>
            <a:r>
              <a:rPr lang="it-IT" sz="2000" dirty="0"/>
              <a:t>Tutto comincia nel ventricolo destro che spinge il sangue proveniente dai tessuti, ai polmoni. Una volta arrivato all’atrio sinistro va al ventricolo sinistro che attraverso l’arteria aorta lo manda a tutto il corpo. Quindi arriva nuovamente all’atrio destro che lo manda al ventricolo e poi ricomincia il ciclo.</a:t>
            </a:r>
          </a:p>
        </p:txBody>
      </p:sp>
    </p:spTree>
    <p:extLst>
      <p:ext uri="{BB962C8B-B14F-4D97-AF65-F5344CB8AC3E}">
        <p14:creationId xmlns:p14="http://schemas.microsoft.com/office/powerpoint/2010/main" val="36278070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Tema di Office">
  <a:themeElements>
    <a:clrScheme name="Arancione ross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256</TotalTime>
  <Words>1163</Words>
  <Application>Microsoft Office PowerPoint</Application>
  <PresentationFormat>Widescreen</PresentationFormat>
  <Paragraphs>32</Paragraphs>
  <Slides>13</Slides>
  <Notes>0</Notes>
  <HiddenSlides>0</HiddenSlides>
  <MMClips>0</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Tema di Office</vt:lpstr>
      <vt:lpstr>L’APPARATO CARDIOCIRCOLATORIO</vt:lpstr>
      <vt:lpstr>Gli organi dell’apparato circolatorio</vt:lpstr>
      <vt:lpstr>Il cuore</vt:lpstr>
      <vt:lpstr>Composizione del cuore</vt:lpstr>
      <vt:lpstr>Il ciclo cardiaco: sistole e diastole</vt:lpstr>
      <vt:lpstr>Il ciclo cardiaco</vt:lpstr>
      <vt:lpstr>Origine del battito cardiaco</vt:lpstr>
      <vt:lpstr>L’infarto</vt:lpstr>
      <vt:lpstr>IL PICCOLO CIRCOLO O CIRCOLAZIONE POLMONARE E IL GRANDE CIRCOLO O CIRCOLAZIONE SISTEMICA</vt:lpstr>
      <vt:lpstr>ARTERIE, VENE E CAPILLARI</vt:lpstr>
      <vt:lpstr>I vasi principali dei due circoli</vt:lpstr>
      <vt:lpstr>Che alimentazione avere per un cuore sano</vt:lpstr>
      <vt:lpstr>Lavoro svolto da:  Flavia Ciulla Elisa Amato Aurinn Valletta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L’APPARATO CARDIOCIRCOLATORIO</dc:title>
  <dc:creator>Flavia Ciulla</dc:creator>
  <cp:lastModifiedBy>Donatella Rinicella</cp:lastModifiedBy>
  <cp:revision>9</cp:revision>
  <dcterms:created xsi:type="dcterms:W3CDTF">2023-04-08T13:58:22Z</dcterms:created>
  <dcterms:modified xsi:type="dcterms:W3CDTF">2023-05-24T19:23:56Z</dcterms:modified>
</cp:coreProperties>
</file>